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8"/>
  </p:notesMasterIdLst>
  <p:handoutMasterIdLst>
    <p:handoutMasterId r:id="rId39"/>
  </p:handoutMasterIdLst>
  <p:sldIdLst>
    <p:sldId id="574" r:id="rId2"/>
    <p:sldId id="498" r:id="rId3"/>
    <p:sldId id="496" r:id="rId4"/>
    <p:sldId id="636" r:id="rId5"/>
    <p:sldId id="635" r:id="rId6"/>
    <p:sldId id="638" r:id="rId7"/>
    <p:sldId id="621" r:id="rId8"/>
    <p:sldId id="642" r:id="rId9"/>
    <p:sldId id="643" r:id="rId10"/>
    <p:sldId id="622" r:id="rId11"/>
    <p:sldId id="644" r:id="rId12"/>
    <p:sldId id="645" r:id="rId13"/>
    <p:sldId id="648" r:id="rId14"/>
    <p:sldId id="646" r:id="rId15"/>
    <p:sldId id="647" r:id="rId16"/>
    <p:sldId id="624" r:id="rId17"/>
    <p:sldId id="618" r:id="rId18"/>
    <p:sldId id="586" r:id="rId19"/>
    <p:sldId id="603" r:id="rId20"/>
    <p:sldId id="615" r:id="rId21"/>
    <p:sldId id="612" r:id="rId22"/>
    <p:sldId id="616" r:id="rId23"/>
    <p:sldId id="614" r:id="rId24"/>
    <p:sldId id="606" r:id="rId25"/>
    <p:sldId id="607" r:id="rId26"/>
    <p:sldId id="608" r:id="rId27"/>
    <p:sldId id="609" r:id="rId28"/>
    <p:sldId id="587" r:id="rId29"/>
    <p:sldId id="600" r:id="rId30"/>
    <p:sldId id="578" r:id="rId31"/>
    <p:sldId id="582" r:id="rId32"/>
    <p:sldId id="640" r:id="rId33"/>
    <p:sldId id="583" r:id="rId34"/>
    <p:sldId id="286" r:id="rId35"/>
    <p:sldId id="641" r:id="rId36"/>
    <p:sldId id="611" r:id="rId37"/>
  </p:sldIdLst>
  <p:sldSz cx="9144000" cy="6858000" type="screen4x3"/>
  <p:notesSz cx="6888163" cy="10020300"/>
  <p:custDataLst>
    <p:tags r:id="rId40"/>
  </p:custDataLst>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08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90860" autoAdjust="0"/>
  </p:normalViewPr>
  <p:slideViewPr>
    <p:cSldViewPr>
      <p:cViewPr varScale="1">
        <p:scale>
          <a:sx n="63" d="100"/>
          <a:sy n="63" d="100"/>
        </p:scale>
        <p:origin x="157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defTabSz="966788" eaLnBrk="1" hangingPunct="1">
              <a:defRPr sz="1300"/>
            </a:lvl1pPr>
          </a:lstStyle>
          <a:p>
            <a:pPr>
              <a:defRPr/>
            </a:pPr>
            <a:endParaRPr lang="en-GB"/>
          </a:p>
        </p:txBody>
      </p:sp>
      <p:sp>
        <p:nvSpPr>
          <p:cNvPr id="21507" name="Rectangle 3"/>
          <p:cNvSpPr>
            <a:spLocks noGrp="1" noChangeArrowheads="1"/>
          </p:cNvSpPr>
          <p:nvPr>
            <p:ph type="dt" sz="quarter" idx="1"/>
          </p:nvPr>
        </p:nvSpPr>
        <p:spPr bwMode="auto">
          <a:xfrm>
            <a:off x="3903663"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algn="r" defTabSz="966788" eaLnBrk="1" hangingPunct="1">
              <a:defRPr sz="1300"/>
            </a:lvl1pPr>
          </a:lstStyle>
          <a:p>
            <a:pPr>
              <a:defRPr/>
            </a:pPr>
            <a:endParaRPr lang="en-GB"/>
          </a:p>
        </p:txBody>
      </p:sp>
      <p:sp>
        <p:nvSpPr>
          <p:cNvPr id="21508" name="Rectangle 4"/>
          <p:cNvSpPr>
            <a:spLocks noGrp="1" noChangeArrowheads="1"/>
          </p:cNvSpPr>
          <p:nvPr>
            <p:ph type="ftr" sz="quarter" idx="2"/>
          </p:nvPr>
        </p:nvSpPr>
        <p:spPr bwMode="auto">
          <a:xfrm>
            <a:off x="0" y="9518650"/>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defTabSz="966788" eaLnBrk="1" hangingPunct="1">
              <a:defRPr sz="1300"/>
            </a:lvl1pPr>
          </a:lstStyle>
          <a:p>
            <a:pPr>
              <a:defRPr/>
            </a:pPr>
            <a:endParaRPr lang="en-GB"/>
          </a:p>
        </p:txBody>
      </p:sp>
      <p:sp>
        <p:nvSpPr>
          <p:cNvPr id="21509" name="Rectangle 5"/>
          <p:cNvSpPr>
            <a:spLocks noGrp="1" noChangeArrowheads="1"/>
          </p:cNvSpPr>
          <p:nvPr>
            <p:ph type="sldNum" sz="quarter" idx="3"/>
          </p:nvPr>
        </p:nvSpPr>
        <p:spPr bwMode="auto">
          <a:xfrm>
            <a:off x="3903663" y="9518650"/>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algn="r" defTabSz="966788" eaLnBrk="1" hangingPunct="1">
              <a:defRPr sz="1300"/>
            </a:lvl1pPr>
          </a:lstStyle>
          <a:p>
            <a:fld id="{C9316436-3A81-41AA-B878-CE2730CA78D9}" type="slidenum">
              <a:rPr lang="en-GB" altLang="en-US"/>
              <a:pPr/>
              <a:t>‹N›</a:t>
            </a:fld>
            <a:endParaRPr lang="en-GB" altLang="en-US"/>
          </a:p>
        </p:txBody>
      </p:sp>
    </p:spTree>
    <p:extLst>
      <p:ext uri="{BB962C8B-B14F-4D97-AF65-F5344CB8AC3E}">
        <p14:creationId xmlns:p14="http://schemas.microsoft.com/office/powerpoint/2010/main" val="2237624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defTabSz="966788" eaLnBrk="1" hangingPunct="1">
              <a:defRPr sz="1300"/>
            </a:lvl1pPr>
          </a:lstStyle>
          <a:p>
            <a:pPr>
              <a:defRPr/>
            </a:pPr>
            <a:endParaRPr lang="en-GB"/>
          </a:p>
        </p:txBody>
      </p:sp>
      <p:sp>
        <p:nvSpPr>
          <p:cNvPr id="17411" name="Rectangle 1027"/>
          <p:cNvSpPr>
            <a:spLocks noGrp="1" noChangeArrowheads="1"/>
          </p:cNvSpPr>
          <p:nvPr>
            <p:ph type="dt" idx="1"/>
          </p:nvPr>
        </p:nvSpPr>
        <p:spPr bwMode="auto">
          <a:xfrm>
            <a:off x="3903663"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algn="r" defTabSz="966788" eaLnBrk="1" hangingPunct="1">
              <a:defRPr sz="1300"/>
            </a:lvl1pPr>
          </a:lstStyle>
          <a:p>
            <a:pPr>
              <a:defRPr/>
            </a:pPr>
            <a:endParaRPr lang="en-GB"/>
          </a:p>
        </p:txBody>
      </p:sp>
      <p:sp>
        <p:nvSpPr>
          <p:cNvPr id="3076" name="Rectangle 1028"/>
          <p:cNvSpPr>
            <a:spLocks noGrp="1" noRot="1" noChangeAspect="1" noChangeArrowheads="1" noTextEdit="1"/>
          </p:cNvSpPr>
          <p:nvPr>
            <p:ph type="sldImg" idx="2"/>
          </p:nvPr>
        </p:nvSpPr>
        <p:spPr bwMode="auto">
          <a:xfrm>
            <a:off x="939800" y="750888"/>
            <a:ext cx="5010150" cy="3757612"/>
          </a:xfrm>
          <a:prstGeom prst="rect">
            <a:avLst/>
          </a:prstGeom>
          <a:noFill/>
          <a:ln w="9525">
            <a:solidFill>
              <a:srgbClr val="000000"/>
            </a:solidFill>
            <a:miter lim="800000"/>
            <a:headEnd/>
            <a:tailEnd/>
          </a:ln>
        </p:spPr>
      </p:sp>
      <p:sp>
        <p:nvSpPr>
          <p:cNvPr id="17413" name="Rectangle 1029"/>
          <p:cNvSpPr>
            <a:spLocks noGrp="1" noChangeArrowheads="1"/>
          </p:cNvSpPr>
          <p:nvPr>
            <p:ph type="body" sz="quarter" idx="3"/>
          </p:nvPr>
        </p:nvSpPr>
        <p:spPr bwMode="auto">
          <a:xfrm>
            <a:off x="919163" y="4759325"/>
            <a:ext cx="5049837" cy="4510088"/>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7414" name="Rectangle 1030"/>
          <p:cNvSpPr>
            <a:spLocks noGrp="1" noChangeArrowheads="1"/>
          </p:cNvSpPr>
          <p:nvPr>
            <p:ph type="ftr" sz="quarter" idx="4"/>
          </p:nvPr>
        </p:nvSpPr>
        <p:spPr bwMode="auto">
          <a:xfrm>
            <a:off x="0" y="9518650"/>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defTabSz="966788" eaLnBrk="1" hangingPunct="1">
              <a:defRPr sz="1300"/>
            </a:lvl1pPr>
          </a:lstStyle>
          <a:p>
            <a:pPr>
              <a:defRPr/>
            </a:pPr>
            <a:endParaRPr lang="en-GB"/>
          </a:p>
        </p:txBody>
      </p:sp>
      <p:sp>
        <p:nvSpPr>
          <p:cNvPr id="17415" name="Rectangle 1031"/>
          <p:cNvSpPr>
            <a:spLocks noGrp="1" noChangeArrowheads="1"/>
          </p:cNvSpPr>
          <p:nvPr>
            <p:ph type="sldNum" sz="quarter" idx="5"/>
          </p:nvPr>
        </p:nvSpPr>
        <p:spPr bwMode="auto">
          <a:xfrm>
            <a:off x="3903663" y="9518650"/>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algn="r" defTabSz="966788" eaLnBrk="1" hangingPunct="1">
              <a:defRPr sz="1300"/>
            </a:lvl1pPr>
          </a:lstStyle>
          <a:p>
            <a:fld id="{27CC241A-6CE4-4D4B-B454-0F381A522094}" type="slidenum">
              <a:rPr lang="en-GB" altLang="en-US"/>
              <a:pPr/>
              <a:t>‹N›</a:t>
            </a:fld>
            <a:endParaRPr lang="en-GB" altLang="en-US"/>
          </a:p>
        </p:txBody>
      </p:sp>
    </p:spTree>
    <p:extLst>
      <p:ext uri="{BB962C8B-B14F-4D97-AF65-F5344CB8AC3E}">
        <p14:creationId xmlns:p14="http://schemas.microsoft.com/office/powerpoint/2010/main" val="17305293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31"/>
          <p:cNvSpPr>
            <a:spLocks noGrp="1" noChangeArrowheads="1"/>
          </p:cNvSpPr>
          <p:nvPr>
            <p:ph type="sldNum" sz="quarter" idx="5"/>
          </p:nvPr>
        </p:nvSpPr>
        <p:spPr>
          <a:noFill/>
        </p:spPr>
        <p:txBody>
          <a:bodyPr/>
          <a:lstStyle/>
          <a:p>
            <a:fld id="{D01844EA-25DC-471A-BF0C-A180D1322D71}" type="slidenum">
              <a:rPr lang="en-GB" altLang="en-US"/>
              <a:pPr/>
              <a:t>2</a:t>
            </a:fld>
            <a:endParaRPr lang="en-GB" altLang="en-US"/>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en-US" altLang="en-US"/>
          </a:p>
        </p:txBody>
      </p:sp>
    </p:spTree>
    <p:extLst>
      <p:ext uri="{BB962C8B-B14F-4D97-AF65-F5344CB8AC3E}">
        <p14:creationId xmlns:p14="http://schemas.microsoft.com/office/powerpoint/2010/main" val="1587266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31"/>
          <p:cNvSpPr>
            <a:spLocks noGrp="1" noChangeArrowheads="1"/>
          </p:cNvSpPr>
          <p:nvPr>
            <p:ph type="sldNum" sz="quarter" idx="5"/>
          </p:nvPr>
        </p:nvSpPr>
        <p:spPr>
          <a:noFill/>
        </p:spPr>
        <p:txBody>
          <a:bodyPr/>
          <a:lstStyle/>
          <a:p>
            <a:fld id="{0A141625-2825-4D60-B325-834ACA7FD7E6}" type="slidenum">
              <a:rPr lang="en-GB" altLang="en-US"/>
              <a:pPr/>
              <a:t>33</a:t>
            </a:fld>
            <a:endParaRPr lang="en-GB" alt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altLang="en-US"/>
          </a:p>
        </p:txBody>
      </p:sp>
    </p:spTree>
    <p:extLst>
      <p:ext uri="{BB962C8B-B14F-4D97-AF65-F5344CB8AC3E}">
        <p14:creationId xmlns:p14="http://schemas.microsoft.com/office/powerpoint/2010/main" val="3143270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7CC241A-6CE4-4D4B-B454-0F381A522094}" type="slidenum">
              <a:rPr lang="en-GB" altLang="en-US" smtClean="0"/>
              <a:pPr/>
              <a:t>35</a:t>
            </a:fld>
            <a:endParaRPr lang="en-GB" altLang="en-US"/>
          </a:p>
        </p:txBody>
      </p:sp>
    </p:spTree>
    <p:extLst>
      <p:ext uri="{BB962C8B-B14F-4D97-AF65-F5344CB8AC3E}">
        <p14:creationId xmlns:p14="http://schemas.microsoft.com/office/powerpoint/2010/main" val="3960287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31"/>
          <p:cNvSpPr>
            <a:spLocks noGrp="1" noChangeArrowheads="1"/>
          </p:cNvSpPr>
          <p:nvPr>
            <p:ph type="sldNum" sz="quarter" idx="5"/>
          </p:nvPr>
        </p:nvSpPr>
        <p:spPr>
          <a:noFill/>
        </p:spPr>
        <p:txBody>
          <a:bodyPr/>
          <a:lstStyle/>
          <a:p>
            <a:fld id="{E67AA13F-D395-462E-9B1E-11439BFBDA92}" type="slidenum">
              <a:rPr lang="en-GB" altLang="en-US"/>
              <a:pPr/>
              <a:t>36</a:t>
            </a:fld>
            <a:endParaRPr lang="en-GB" alt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altLang="en-US"/>
          </a:p>
        </p:txBody>
      </p:sp>
    </p:spTree>
    <p:extLst>
      <p:ext uri="{BB962C8B-B14F-4D97-AF65-F5344CB8AC3E}">
        <p14:creationId xmlns:p14="http://schemas.microsoft.com/office/powerpoint/2010/main" val="540001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31"/>
          <p:cNvSpPr>
            <a:spLocks noGrp="1" noChangeArrowheads="1"/>
          </p:cNvSpPr>
          <p:nvPr>
            <p:ph type="sldNum" sz="quarter" idx="5"/>
          </p:nvPr>
        </p:nvSpPr>
        <p:spPr>
          <a:noFill/>
        </p:spPr>
        <p:txBody>
          <a:bodyPr/>
          <a:lstStyle/>
          <a:p>
            <a:fld id="{3AE1DA1D-EF78-4D39-B2B5-2A6C74DAA986}" type="slidenum">
              <a:rPr lang="en-GB" altLang="en-US"/>
              <a:pPr/>
              <a:t>3</a:t>
            </a:fld>
            <a:endParaRPr lang="en-GB" altLang="en-US"/>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en-US" altLang="en-US"/>
          </a:p>
        </p:txBody>
      </p:sp>
    </p:spTree>
    <p:extLst>
      <p:ext uri="{BB962C8B-B14F-4D97-AF65-F5344CB8AC3E}">
        <p14:creationId xmlns:p14="http://schemas.microsoft.com/office/powerpoint/2010/main" val="1521668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9585BA33-577F-42AE-A3C8-D2E179467206}" type="slidenum">
              <a:rPr lang="en-GB" altLang="en-US" sz="1300" smtClean="0"/>
              <a:pPr/>
              <a:t>6</a:t>
            </a:fld>
            <a:endParaRPr lang="en-GB" altLang="en-US" sz="130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815116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7</a:t>
            </a:fld>
            <a:endParaRPr lang="en-GB" altLang="en-US" sz="130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088340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10</a:t>
            </a:fld>
            <a:endParaRPr lang="en-GB" altLang="en-US" sz="130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2376768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16</a:t>
            </a:fld>
            <a:endParaRPr lang="en-GB" altLang="en-US" sz="130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982037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31"/>
          <p:cNvSpPr>
            <a:spLocks noGrp="1" noChangeArrowheads="1"/>
          </p:cNvSpPr>
          <p:nvPr>
            <p:ph type="sldNum" sz="quarter" idx="5"/>
          </p:nvPr>
        </p:nvSpPr>
        <p:spPr>
          <a:noFill/>
        </p:spPr>
        <p:txBody>
          <a:bodyPr/>
          <a:lstStyle/>
          <a:p>
            <a:fld id="{8647B1EC-83CF-47BF-A1BE-C0EBDDA07165}" type="slidenum">
              <a:rPr lang="en-GB" altLang="en-US"/>
              <a:pPr/>
              <a:t>30</a:t>
            </a:fld>
            <a:endParaRPr lang="en-GB" alt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altLang="en-US"/>
          </a:p>
        </p:txBody>
      </p:sp>
    </p:spTree>
    <p:extLst>
      <p:ext uri="{BB962C8B-B14F-4D97-AF65-F5344CB8AC3E}">
        <p14:creationId xmlns:p14="http://schemas.microsoft.com/office/powerpoint/2010/main" val="1077748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31"/>
          <p:cNvSpPr>
            <a:spLocks noGrp="1" noChangeArrowheads="1"/>
          </p:cNvSpPr>
          <p:nvPr>
            <p:ph type="sldNum" sz="quarter" idx="5"/>
          </p:nvPr>
        </p:nvSpPr>
        <p:spPr>
          <a:noFill/>
        </p:spPr>
        <p:txBody>
          <a:bodyPr/>
          <a:lstStyle/>
          <a:p>
            <a:fld id="{C01C34B6-1192-4D00-BC5D-0AABA654B203}" type="slidenum">
              <a:rPr lang="en-GB" altLang="en-US"/>
              <a:pPr/>
              <a:t>31</a:t>
            </a:fld>
            <a:endParaRPr lang="en-GB"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altLang="en-US"/>
          </a:p>
        </p:txBody>
      </p:sp>
    </p:spTree>
    <p:extLst>
      <p:ext uri="{BB962C8B-B14F-4D97-AF65-F5344CB8AC3E}">
        <p14:creationId xmlns:p14="http://schemas.microsoft.com/office/powerpoint/2010/main" val="4253108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9585BA33-577F-42AE-A3C8-D2E179467206}" type="slidenum">
              <a:rPr lang="en-GB" altLang="en-US" sz="1300" smtClean="0"/>
              <a:pPr/>
              <a:t>32</a:t>
            </a:fld>
            <a:endParaRPr lang="en-GB" altLang="en-US" sz="130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030024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6" name="Rectangle 10"/>
          <p:cNvSpPr>
            <a:spLocks noGrp="1" noChangeArrowheads="1"/>
          </p:cNvSpPr>
          <p:nvPr>
            <p:ph type="subTitle" idx="1"/>
          </p:nvPr>
        </p:nvSpPr>
        <p:spPr>
          <a:xfrm>
            <a:off x="1371600" y="3746500"/>
            <a:ext cx="6400800" cy="1752600"/>
          </a:xfrm>
        </p:spPr>
        <p:txBody>
          <a:bodyPr/>
          <a:lstStyle>
            <a:lvl1pPr marL="0" indent="0" algn="ctr">
              <a:buFontTx/>
              <a:buNone/>
              <a:defRPr/>
            </a:lvl1pPr>
          </a:lstStyle>
          <a:p>
            <a:r>
              <a:rPr lang="en-US"/>
              <a:t>Click to edit Master subtitle style</a:t>
            </a:r>
          </a:p>
        </p:txBody>
      </p:sp>
      <p:sp>
        <p:nvSpPr>
          <p:cNvPr id="3" name="Rectangle 11"/>
          <p:cNvSpPr>
            <a:spLocks noGrp="1" noChangeArrowheads="1"/>
          </p:cNvSpPr>
          <p:nvPr>
            <p:ph type="dt" sz="half" idx="10"/>
          </p:nvPr>
        </p:nvSpPr>
        <p:spPr/>
        <p:txBody>
          <a:bodyPr/>
          <a:lstStyle>
            <a:lvl1pPr>
              <a:defRPr/>
            </a:lvl1pPr>
          </a:lstStyle>
          <a:p>
            <a:pPr>
              <a:defRPr/>
            </a:pPr>
            <a:endParaRPr lang="en-US"/>
          </a:p>
        </p:txBody>
      </p:sp>
      <p:sp>
        <p:nvSpPr>
          <p:cNvPr id="4" name="Rectangle 12"/>
          <p:cNvSpPr>
            <a:spLocks noGrp="1" noChangeArrowheads="1"/>
          </p:cNvSpPr>
          <p:nvPr>
            <p:ph type="ftr" sz="quarter" idx="11"/>
          </p:nvPr>
        </p:nvSpPr>
        <p:spPr/>
        <p:txBody>
          <a:bodyPr/>
          <a:lstStyle>
            <a:lvl1pPr>
              <a:defRPr/>
            </a:lvl1pPr>
          </a:lstStyle>
          <a:p>
            <a:pPr>
              <a:defRPr/>
            </a:pPr>
            <a:endParaRPr lang="en-US"/>
          </a:p>
        </p:txBody>
      </p:sp>
      <p:sp>
        <p:nvSpPr>
          <p:cNvPr id="5" name="Rectangle 13"/>
          <p:cNvSpPr>
            <a:spLocks noGrp="1" noChangeArrowheads="1"/>
          </p:cNvSpPr>
          <p:nvPr>
            <p:ph type="sldNum" sz="quarter" idx="12"/>
          </p:nvPr>
        </p:nvSpPr>
        <p:spPr>
          <a:xfrm>
            <a:off x="6553200" y="6248400"/>
            <a:ext cx="1905000" cy="457200"/>
          </a:xfrm>
          <a:noFill/>
        </p:spPr>
        <p:txBody>
          <a:bodyPr anchor="b" anchorCtr="0"/>
          <a:lstStyle>
            <a:lvl1pPr>
              <a:defRPr>
                <a:solidFill>
                  <a:schemeClr val="tx1"/>
                </a:solidFill>
              </a:defRPr>
            </a:lvl1pPr>
          </a:lstStyle>
          <a:p>
            <a:fld id="{5BACACAD-5435-4A02-A32B-00F3A4B764A7}" type="slidenum">
              <a:rPr lang="en-US" altLang="en-US"/>
              <a:pPr/>
              <a:t>‹N›</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9" descr="Large confetti"/>
          <p:cNvSpPr>
            <a:spLocks noGrp="1" noChangeArrowheads="1"/>
          </p:cNvSpPr>
          <p:nvPr>
            <p:ph type="sldNum" sz="quarter" idx="12"/>
          </p:nvPr>
        </p:nvSpPr>
        <p:spPr>
          <a:ln/>
        </p:spPr>
        <p:txBody>
          <a:bodyPr/>
          <a:lstStyle>
            <a:lvl1pPr>
              <a:defRPr/>
            </a:lvl1pPr>
          </a:lstStyle>
          <a:p>
            <a:fld id="{E7C88768-ED41-4FAD-B8D2-C4306A85A4CA}" type="slidenum">
              <a:rPr lang="en-US" altLang="en-US"/>
              <a:pPr/>
              <a:t>‹N›</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1488" y="284163"/>
            <a:ext cx="2044700" cy="58118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84163"/>
            <a:ext cx="5983288" cy="58118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9" descr="Large confetti"/>
          <p:cNvSpPr>
            <a:spLocks noGrp="1" noChangeArrowheads="1"/>
          </p:cNvSpPr>
          <p:nvPr>
            <p:ph type="sldNum" sz="quarter" idx="12"/>
          </p:nvPr>
        </p:nvSpPr>
        <p:spPr>
          <a:ln/>
        </p:spPr>
        <p:txBody>
          <a:bodyPr/>
          <a:lstStyle>
            <a:lvl1pPr>
              <a:defRPr/>
            </a:lvl1pPr>
          </a:lstStyle>
          <a:p>
            <a:fld id="{E0A84402-C304-4BD1-B411-2CE8E423C739}" type="slidenum">
              <a:rPr lang="en-US" altLang="en-US"/>
              <a:pPr/>
              <a:t>‹N›</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2425F83-E810-46C3-B9E2-D61DCF66EF88}" type="datetimeFigureOut">
              <a:rPr lang="en-GB" smtClean="0"/>
              <a:pPr/>
              <a:t>04/05/2017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E25245-2C6B-4570-B5BD-E4CD7D1902F6}" type="slidenum">
              <a:rPr lang="en-GB" smtClean="0"/>
              <a:pPr/>
              <a:t>‹N›</a:t>
            </a:fld>
            <a:endParaRPr lang="en-GB"/>
          </a:p>
        </p:txBody>
      </p:sp>
    </p:spTree>
    <p:extLst>
      <p:ext uri="{BB962C8B-B14F-4D97-AF65-F5344CB8AC3E}">
        <p14:creationId xmlns:p14="http://schemas.microsoft.com/office/powerpoint/2010/main" val="3397814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9" descr="Large confetti"/>
          <p:cNvSpPr>
            <a:spLocks noGrp="1" noChangeArrowheads="1"/>
          </p:cNvSpPr>
          <p:nvPr>
            <p:ph type="sldNum" sz="quarter" idx="12"/>
          </p:nvPr>
        </p:nvSpPr>
        <p:spPr>
          <a:ln/>
        </p:spPr>
        <p:txBody>
          <a:bodyPr/>
          <a:lstStyle>
            <a:lvl1pPr>
              <a:defRPr/>
            </a:lvl1pPr>
          </a:lstStyle>
          <a:p>
            <a:fld id="{D8252FC4-7542-4F17-B20D-76FBD6F653F9}" type="slidenum">
              <a:rPr lang="en-US" altLang="en-US"/>
              <a:pPr/>
              <a:t>‹N›</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9" descr="Large confetti"/>
          <p:cNvSpPr>
            <a:spLocks noGrp="1" noChangeArrowheads="1"/>
          </p:cNvSpPr>
          <p:nvPr>
            <p:ph type="sldNum" sz="quarter" idx="12"/>
          </p:nvPr>
        </p:nvSpPr>
        <p:spPr>
          <a:ln/>
        </p:spPr>
        <p:txBody>
          <a:bodyPr/>
          <a:lstStyle>
            <a:lvl1pPr>
              <a:defRPr/>
            </a:lvl1pPr>
          </a:lstStyle>
          <a:p>
            <a:fld id="{DF024DF3-4456-44F7-9D3A-7CAA7B109F53}" type="slidenum">
              <a:rPr lang="en-US" altLang="en-US"/>
              <a:pPr/>
              <a:t>‹N›</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050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050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9" descr="Large confetti"/>
          <p:cNvSpPr>
            <a:spLocks noGrp="1" noChangeArrowheads="1"/>
          </p:cNvSpPr>
          <p:nvPr>
            <p:ph type="sldNum" sz="quarter" idx="12"/>
          </p:nvPr>
        </p:nvSpPr>
        <p:spPr>
          <a:ln/>
        </p:spPr>
        <p:txBody>
          <a:bodyPr/>
          <a:lstStyle>
            <a:lvl1pPr>
              <a:defRPr/>
            </a:lvl1pPr>
          </a:lstStyle>
          <a:p>
            <a:fld id="{D0192349-6669-4294-BF50-F47D12C2D7E3}" type="slidenum">
              <a:rPr lang="en-US" altLang="en-US"/>
              <a:pPr/>
              <a:t>‹N›</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9" descr="Large confetti"/>
          <p:cNvSpPr>
            <a:spLocks noGrp="1" noChangeArrowheads="1"/>
          </p:cNvSpPr>
          <p:nvPr>
            <p:ph type="sldNum" sz="quarter" idx="12"/>
          </p:nvPr>
        </p:nvSpPr>
        <p:spPr>
          <a:ln/>
        </p:spPr>
        <p:txBody>
          <a:bodyPr/>
          <a:lstStyle>
            <a:lvl1pPr>
              <a:defRPr/>
            </a:lvl1pPr>
          </a:lstStyle>
          <a:p>
            <a:fld id="{F85908F5-3169-4B79-9622-B7517EE74CF3}" type="slidenum">
              <a:rPr lang="en-US" altLang="en-US"/>
              <a:pPr/>
              <a:t>‹N›</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9" descr="Large confetti"/>
          <p:cNvSpPr>
            <a:spLocks noGrp="1" noChangeArrowheads="1"/>
          </p:cNvSpPr>
          <p:nvPr>
            <p:ph type="sldNum" sz="quarter" idx="12"/>
          </p:nvPr>
        </p:nvSpPr>
        <p:spPr>
          <a:ln/>
        </p:spPr>
        <p:txBody>
          <a:bodyPr/>
          <a:lstStyle>
            <a:lvl1pPr>
              <a:defRPr/>
            </a:lvl1pPr>
          </a:lstStyle>
          <a:p>
            <a:fld id="{5740A1F3-9400-4AAF-965E-B591F4B82CBF}" type="slidenum">
              <a:rPr lang="en-US" altLang="en-US"/>
              <a:pPr/>
              <a:t>‹N›</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9" descr="Large confetti"/>
          <p:cNvSpPr>
            <a:spLocks noGrp="1" noChangeArrowheads="1"/>
          </p:cNvSpPr>
          <p:nvPr>
            <p:ph type="sldNum" sz="quarter" idx="12"/>
          </p:nvPr>
        </p:nvSpPr>
        <p:spPr>
          <a:ln/>
        </p:spPr>
        <p:txBody>
          <a:bodyPr/>
          <a:lstStyle>
            <a:lvl1pPr>
              <a:defRPr/>
            </a:lvl1pPr>
          </a:lstStyle>
          <a:p>
            <a:fld id="{77E1FD25-4B62-4980-A9B6-21550648D2FF}" type="slidenum">
              <a:rPr lang="en-US" altLang="en-US"/>
              <a:pPr/>
              <a:t>‹N›</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9" descr="Large confetti"/>
          <p:cNvSpPr>
            <a:spLocks noGrp="1" noChangeArrowheads="1"/>
          </p:cNvSpPr>
          <p:nvPr>
            <p:ph type="sldNum" sz="quarter" idx="12"/>
          </p:nvPr>
        </p:nvSpPr>
        <p:spPr>
          <a:ln/>
        </p:spPr>
        <p:txBody>
          <a:bodyPr/>
          <a:lstStyle>
            <a:lvl1pPr>
              <a:defRPr/>
            </a:lvl1pPr>
          </a:lstStyle>
          <a:p>
            <a:fld id="{C458688D-B58F-4441-9F32-6BB7BE8F1AC7}" type="slidenum">
              <a:rPr lang="en-US" altLang="en-US"/>
              <a:pPr/>
              <a:t>‹N›</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9" descr="Large confetti"/>
          <p:cNvSpPr>
            <a:spLocks noGrp="1" noChangeArrowheads="1"/>
          </p:cNvSpPr>
          <p:nvPr>
            <p:ph type="sldNum" sz="quarter" idx="12"/>
          </p:nvPr>
        </p:nvSpPr>
        <p:spPr>
          <a:ln/>
        </p:spPr>
        <p:txBody>
          <a:bodyPr/>
          <a:lstStyle>
            <a:lvl1pPr>
              <a:defRPr/>
            </a:lvl1pPr>
          </a:lstStyle>
          <a:p>
            <a:fld id="{C1721C70-83E0-4208-AE81-7BB8750867C4}" type="slidenum">
              <a:rPr lang="en-US" altLang="en-US"/>
              <a:pPr/>
              <a:t>‹N›</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descr="Large confetti"/>
          <p:cNvSpPr>
            <a:spLocks noGrp="1" noChangeArrowheads="1"/>
          </p:cNvSpPr>
          <p:nvPr>
            <p:ph type="title"/>
          </p:nvPr>
        </p:nvSpPr>
        <p:spPr bwMode="auto">
          <a:xfrm>
            <a:off x="1093788" y="284163"/>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85800" y="1905000"/>
            <a:ext cx="7772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en-US"/>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1030" name="Rectangle 6"/>
          <p:cNvSpPr>
            <a:spLocks noChangeArrowheads="1"/>
          </p:cNvSpPr>
          <p:nvPr/>
        </p:nvSpPr>
        <p:spPr bwMode="auto">
          <a:xfrm>
            <a:off x="0" y="1512888"/>
            <a:ext cx="8458200" cy="87312"/>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cs typeface="Times New Roman" panose="02020603050405020304" pitchFamily="18" charset="0"/>
              </a:defRPr>
            </a:lvl1pPr>
            <a:lvl2pPr marL="742950" indent="-285750">
              <a:defRPr sz="2400">
                <a:solidFill>
                  <a:schemeClr val="tx1"/>
                </a:solidFill>
                <a:latin typeface="Times New Roman" panose="02020603050405020304" pitchFamily="18" charset="0"/>
                <a:cs typeface="Times New Roman" panose="02020603050405020304" pitchFamily="18" charset="0"/>
              </a:defRPr>
            </a:lvl2pPr>
            <a:lvl3pPr marL="1143000" indent="-228600">
              <a:defRPr sz="2400">
                <a:solidFill>
                  <a:schemeClr val="tx1"/>
                </a:solidFill>
                <a:latin typeface="Times New Roman" panose="02020603050405020304" pitchFamily="18" charset="0"/>
                <a:cs typeface="Times New Roman" panose="02020603050405020304" pitchFamily="18" charset="0"/>
              </a:defRPr>
            </a:lvl3pPr>
            <a:lvl4pPr marL="1600200" indent="-228600">
              <a:defRPr sz="2400">
                <a:solidFill>
                  <a:schemeClr val="tx1"/>
                </a:solidFill>
                <a:latin typeface="Times New Roman" panose="02020603050405020304" pitchFamily="18" charset="0"/>
                <a:cs typeface="Times New Roman" panose="02020603050405020304" pitchFamily="18" charset="0"/>
              </a:defRPr>
            </a:lvl4pPr>
            <a:lvl5pPr marL="2057400" indent="-22860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gn="ctr" eaLnBrk="1" hangingPunct="1">
              <a:defRPr/>
            </a:pPr>
            <a:endParaRPr kumimoji="1" lang="en-US" altLang="en-US"/>
          </a:p>
        </p:txBody>
      </p:sp>
      <p:sp>
        <p:nvSpPr>
          <p:cNvPr id="3081" name="Rectangle 9" descr="Large confetti"/>
          <p:cNvSpPr>
            <a:spLocks noGrp="1" noChangeArrowheads="1"/>
          </p:cNvSpPr>
          <p:nvPr>
            <p:ph type="sldNum" sz="quarter" idx="4"/>
          </p:nvPr>
        </p:nvSpPr>
        <p:spPr bwMode="auto">
          <a:xfrm>
            <a:off x="8216900" y="6248400"/>
            <a:ext cx="533400" cy="609600"/>
          </a:xfrm>
          <a:prstGeom prst="rect">
            <a:avLst/>
          </a:prstGeom>
          <a:pattFill prst="lgConfetti">
            <a:fgClr>
              <a:schemeClr val="accent2"/>
            </a:fgClr>
            <a:bgClr>
              <a:schemeClr val="folHlink"/>
            </a:bgClr>
          </a:pattFill>
          <a:ln w="9525">
            <a:noFill/>
            <a:miter lim="800000"/>
            <a:headEnd/>
            <a:tailEnd/>
          </a:ln>
          <a:effectLst/>
        </p:spPr>
        <p:txBody>
          <a:bodyPr vert="horz" wrap="square" lIns="91440" tIns="45720" rIns="91440" bIns="45720" numCol="1" anchor="ctr" anchorCtr="1" compatLnSpc="1">
            <a:prstTxWarp prst="textNoShape">
              <a:avLst/>
            </a:prstTxWarp>
          </a:bodyPr>
          <a:lstStyle>
            <a:lvl1pPr algn="r" eaLnBrk="1" hangingPunct="1">
              <a:defRPr sz="1400">
                <a:solidFill>
                  <a:schemeClr val="bg1"/>
                </a:solidFill>
              </a:defRPr>
            </a:lvl1pPr>
          </a:lstStyle>
          <a:p>
            <a:fld id="{F92FB08E-66AD-4E8A-8C92-DE56BEAC3F9A}" type="slidenum">
              <a:rPr lang="en-US" altLang="en-US"/>
              <a:pPr/>
              <a:t>‹N›</a:t>
            </a:fld>
            <a:endParaRPr lang="en-US" altLang="en-US"/>
          </a:p>
        </p:txBody>
      </p:sp>
    </p:spTree>
  </p:cSld>
  <p:clrMap bg1="lt1" tx1="dk1" bg2="lt2" tx2="dk2" accent1="accent1" accent2="accent2" accent3="accent3" accent4="accent4" accent5="accent5" accent6="accent6" hlink="hlink" folHlink="folHlink"/>
  <p:sldLayoutIdLst>
    <p:sldLayoutId id="2147484038"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 id="2147484039"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cs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cs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cs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Times New Roman" pitchFamily="18" charset="0"/>
          <a:cs typeface="Times New Roman" pitchFamily="18" charset="0"/>
        </a:defRPr>
      </a:lvl6pPr>
      <a:lvl7pPr marL="914400" algn="l" rtl="0" fontAlgn="base">
        <a:spcBef>
          <a:spcPct val="0"/>
        </a:spcBef>
        <a:spcAft>
          <a:spcPct val="0"/>
        </a:spcAft>
        <a:defRPr sz="4400">
          <a:solidFill>
            <a:schemeClr val="tx2"/>
          </a:solidFill>
          <a:latin typeface="Times New Roman" pitchFamily="18" charset="0"/>
          <a:cs typeface="Times New Roman" pitchFamily="18" charset="0"/>
        </a:defRPr>
      </a:lvl7pPr>
      <a:lvl8pPr marL="1371600" algn="l" rtl="0" fontAlgn="base">
        <a:spcBef>
          <a:spcPct val="0"/>
        </a:spcBef>
        <a:spcAft>
          <a:spcPct val="0"/>
        </a:spcAft>
        <a:defRPr sz="4400">
          <a:solidFill>
            <a:schemeClr val="tx2"/>
          </a:solidFill>
          <a:latin typeface="Times New Roman" pitchFamily="18" charset="0"/>
          <a:cs typeface="Times New Roman" pitchFamily="18" charset="0"/>
        </a:defRPr>
      </a:lvl8pPr>
      <a:lvl9pPr marL="1828800" algn="l"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0" fontAlgn="base" hangingPunct="0">
        <a:spcBef>
          <a:spcPct val="20000"/>
        </a:spcBef>
        <a:spcAft>
          <a:spcPct val="0"/>
        </a:spcAft>
        <a:buSzPct val="85000"/>
        <a:buBlip>
          <a:blip r:embed="rId15"/>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70000"/>
        <a:buFont typeface="Wingdings"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SzPct val="70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SzPct val="70000"/>
        <a:buFont typeface="Wingdings"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 Id="rId4" Type="http://schemas.openxmlformats.org/officeDocument/2006/relationships/image" Target="../media/image29.jpe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3600" dirty="0"/>
              <a:t> Online text analysis tools for test development and validation: Text Inspector</a:t>
            </a:r>
            <a:br>
              <a:rPr lang="en-GB" sz="3600" dirty="0"/>
            </a:br>
            <a:br>
              <a:rPr lang="en-GB" sz="2800" dirty="0"/>
            </a:br>
            <a:br>
              <a:rPr lang="en-GB" altLang="en-US" sz="2800" i="1" dirty="0">
                <a:solidFill>
                  <a:schemeClr val="tx1"/>
                </a:solidFill>
              </a:rPr>
            </a:br>
            <a:br>
              <a:rPr lang="en-GB" altLang="en-US" sz="2800" i="1" dirty="0">
                <a:solidFill>
                  <a:schemeClr val="tx1"/>
                </a:solidFill>
              </a:rPr>
            </a:br>
            <a:br>
              <a:rPr lang="en-GB" altLang="en-US" sz="2800" i="1" dirty="0">
                <a:solidFill>
                  <a:schemeClr val="tx1"/>
                </a:solidFill>
              </a:rPr>
            </a:br>
            <a:br>
              <a:rPr lang="en-GB" altLang="en-US" sz="2800" i="1" dirty="0">
                <a:solidFill>
                  <a:schemeClr val="tx1"/>
                </a:solidFill>
              </a:rPr>
            </a:br>
            <a:r>
              <a:rPr lang="en-GB" altLang="en-US" sz="2800" dirty="0">
                <a:solidFill>
                  <a:schemeClr val="tx1"/>
                </a:solidFill>
              </a:rPr>
              <a:t>Stephen Bax</a:t>
            </a:r>
            <a:br>
              <a:rPr lang="en-GB" altLang="en-US" sz="2800" dirty="0">
                <a:solidFill>
                  <a:schemeClr val="tx1"/>
                </a:solidFill>
              </a:rPr>
            </a:br>
            <a:r>
              <a:rPr lang="en-GB" altLang="en-US" sz="2800" i="1" dirty="0"/>
              <a:t>Professor of </a:t>
            </a:r>
            <a:r>
              <a:rPr lang="en-GB" altLang="en-US" sz="2800" i="1"/>
              <a:t>Modern Languages </a:t>
            </a:r>
            <a:r>
              <a:rPr lang="en-GB" altLang="en-US" sz="2800" i="1" dirty="0"/>
              <a:t>and Linguistics</a:t>
            </a:r>
            <a:br>
              <a:rPr lang="en-GB" altLang="en-US" sz="2800" dirty="0"/>
            </a:br>
            <a:br>
              <a:rPr lang="en-GB" altLang="en-US" sz="2800" i="1" dirty="0">
                <a:solidFill>
                  <a:schemeClr val="tx1"/>
                </a:solidFill>
              </a:rPr>
            </a:br>
            <a:r>
              <a:rPr lang="en-GB" altLang="en-US" sz="2800" dirty="0"/>
              <a:t>stephen.bax@open.ac.uk</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sp>
        <p:nvSpPr>
          <p:cNvPr id="7" name="AutoShape 5"/>
          <p:cNvSpPr>
            <a:spLocks noChangeArrowheads="1"/>
          </p:cNvSpPr>
          <p:nvPr/>
        </p:nvSpPr>
        <p:spPr bwMode="auto">
          <a:xfrm>
            <a:off x="3203848" y="3201466"/>
            <a:ext cx="2230438" cy="1163638"/>
          </a:xfrm>
          <a:prstGeom prst="wedgeEllipseCallout">
            <a:avLst>
              <a:gd name="adj1" fmla="val 33144"/>
              <a:gd name="adj2" fmla="val 64894"/>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1" i="1" u="none" strike="noStrike" cap="none" normalizeH="0" baseline="0" dirty="0">
                <a:ln>
                  <a:noFill/>
                </a:ln>
                <a:solidFill>
                  <a:srgbClr val="FFFFFF"/>
                </a:solidFill>
                <a:effectLst/>
                <a:latin typeface="Calibri" pitchFamily="34" charset="0"/>
                <a:cs typeface="Arial" pitchFamily="34" charset="0"/>
              </a:rPr>
              <a:t>How can I measure the lexis in  my students’ essays?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8" name="AutoShape 6"/>
          <p:cNvSpPr>
            <a:spLocks noChangeArrowheads="1"/>
          </p:cNvSpPr>
          <p:nvPr/>
        </p:nvSpPr>
        <p:spPr bwMode="auto">
          <a:xfrm flipH="1">
            <a:off x="6804248" y="3212976"/>
            <a:ext cx="1857375" cy="1282700"/>
          </a:xfrm>
          <a:prstGeom prst="wedgeEllipseCallout">
            <a:avLst>
              <a:gd name="adj1" fmla="val 65347"/>
              <a:gd name="adj2" fmla="val 30681"/>
            </a:avLst>
          </a:prstGeom>
          <a:solidFill>
            <a:srgbClr val="7030A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600" b="1" i="1" u="none" strike="noStrike" cap="none" normalizeH="0" baseline="0" dirty="0">
                <a:ln>
                  <a:noFill/>
                </a:ln>
                <a:solidFill>
                  <a:srgbClr val="FFFFFF"/>
                </a:solidFill>
                <a:effectLst/>
                <a:latin typeface="Calibri" pitchFamily="34" charset="0"/>
                <a:cs typeface="Arial" pitchFamily="34" charset="0"/>
              </a:rPr>
              <a:t>Is this text too hard for my class?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9" name="AutoShape 7"/>
          <p:cNvSpPr>
            <a:spLocks noChangeArrowheads="1"/>
          </p:cNvSpPr>
          <p:nvPr/>
        </p:nvSpPr>
        <p:spPr bwMode="auto">
          <a:xfrm flipH="1">
            <a:off x="378917" y="3226941"/>
            <a:ext cx="2139950" cy="1264543"/>
          </a:xfrm>
          <a:prstGeom prst="wedgeEllipseCallout">
            <a:avLst>
              <a:gd name="adj1" fmla="val -51912"/>
              <a:gd name="adj2" fmla="val 43481"/>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1" i="1" u="none" strike="noStrike" cap="none" normalizeH="0" baseline="0" dirty="0">
                <a:ln>
                  <a:noFill/>
                </a:ln>
                <a:solidFill>
                  <a:srgbClr val="FFFFFF"/>
                </a:solidFill>
                <a:effectLst/>
                <a:latin typeface="Calibri" pitchFamily="34" charset="0"/>
                <a:cs typeface="Arial" pitchFamily="34" charset="0"/>
              </a:rPr>
              <a:t>I’m preparing a TEST – which text is best?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pic>
        <p:nvPicPr>
          <p:cNvPr id="10" name="Picture 39" descr="ALTE_TitleSlide_2011"/>
          <p:cNvPicPr>
            <a:picLocks noChangeAspect="1" noChangeArrowheads="1"/>
          </p:cNvPicPr>
          <p:nvPr/>
        </p:nvPicPr>
        <p:blipFill>
          <a:blip r:embed="rId2" cstate="print">
            <a:extLst>
              <a:ext uri="{28A0092B-C50C-407E-A947-70E740481C1C}">
                <a14:useLocalDpi xmlns:a14="http://schemas.microsoft.com/office/drawing/2010/main" val="0"/>
              </a:ext>
            </a:extLst>
          </a:blip>
          <a:srcRect b="78590"/>
          <a:stretch>
            <a:fillRect/>
          </a:stretch>
        </p:blipFill>
        <p:spPr bwMode="auto">
          <a:xfrm>
            <a:off x="-34925" y="-27384"/>
            <a:ext cx="9178925"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
          <p:cNvPicPr>
            <a:picLocks noChangeAspect="1"/>
          </p:cNvPicPr>
          <p:nvPr/>
        </p:nvPicPr>
        <p:blipFill>
          <a:blip r:embed="rId3" cstate="print">
            <a:extLst>
              <a:ext uri="{28A0092B-C50C-407E-A947-70E740481C1C}">
                <a14:useLocalDpi xmlns:a14="http://schemas.microsoft.com/office/drawing/2010/main" val="0"/>
              </a:ext>
            </a:extLst>
          </a:blip>
          <a:srcRect r="54024" b="84007"/>
          <a:stretch>
            <a:fillRect/>
          </a:stretch>
        </p:blipFill>
        <p:spPr bwMode="auto">
          <a:xfrm>
            <a:off x="7164288" y="5733256"/>
            <a:ext cx="1763688" cy="970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a:solidFill>
                  <a:schemeClr val="tx1"/>
                </a:solidFill>
              </a:rPr>
              <a:t>Workshop materials</a:t>
            </a:r>
            <a:endParaRPr lang="en-US" altLang="en-US" dirty="0">
              <a:solidFill>
                <a:schemeClr val="tx1"/>
              </a:solidFill>
            </a:endParaRPr>
          </a:p>
        </p:txBody>
      </p:sp>
      <p:sp>
        <p:nvSpPr>
          <p:cNvPr id="5" name="Content Placeholder 1"/>
          <p:cNvSpPr>
            <a:spLocks noGrp="1"/>
          </p:cNvSpPr>
          <p:nvPr>
            <p:ph idx="1"/>
          </p:nvPr>
        </p:nvSpPr>
        <p:spPr>
          <a:xfrm>
            <a:off x="755576" y="1628800"/>
            <a:ext cx="7772400" cy="4191000"/>
          </a:xfrm>
        </p:spPr>
        <p:txBody>
          <a:bodyPr/>
          <a:lstStyle/>
          <a:p>
            <a:pPr>
              <a:buFontTx/>
              <a:buChar char="-"/>
            </a:pPr>
            <a:endParaRPr lang="en-GB" dirty="0"/>
          </a:p>
          <a:p>
            <a:pPr>
              <a:buFontTx/>
              <a:buChar char="-"/>
            </a:pPr>
            <a:r>
              <a:rPr lang="en-GB" dirty="0"/>
              <a:t>Samples of student writing</a:t>
            </a:r>
          </a:p>
          <a:p>
            <a:pPr>
              <a:buFontTx/>
              <a:buChar char="-"/>
            </a:pPr>
            <a:endParaRPr lang="en-GB" dirty="0"/>
          </a:p>
          <a:p>
            <a:pPr>
              <a:buFontTx/>
              <a:buChar char="-"/>
            </a:pPr>
            <a:r>
              <a:rPr lang="en-GB" dirty="0"/>
              <a:t>The texts were assessed between A2-C2</a:t>
            </a:r>
          </a:p>
          <a:p>
            <a:pPr>
              <a:buFontTx/>
              <a:buChar char="-"/>
            </a:pPr>
            <a:endParaRPr lang="en-GB" dirty="0"/>
          </a:p>
          <a:p>
            <a:pPr>
              <a:buFontTx/>
              <a:buChar char="-"/>
            </a:pPr>
            <a:r>
              <a:rPr lang="en-GB" kern="1200" dirty="0">
                <a:solidFill>
                  <a:schemeClr val="accent2"/>
                </a:solidFill>
              </a:rPr>
              <a:t>http://textinspector.wikispaces.com</a:t>
            </a:r>
          </a:p>
          <a:p>
            <a:pPr>
              <a:buFontTx/>
              <a:buChar char="-"/>
            </a:pPr>
            <a:endParaRPr lang="en-GB" dirty="0"/>
          </a:p>
        </p:txBody>
      </p:sp>
    </p:spTree>
    <p:extLst>
      <p:ext uri="{BB962C8B-B14F-4D97-AF65-F5344CB8AC3E}">
        <p14:creationId xmlns:p14="http://schemas.microsoft.com/office/powerpoint/2010/main" val="1247929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descr="Large confetti"/>
          <p:cNvSpPr>
            <a:spLocks noGrp="1"/>
          </p:cNvSpPr>
          <p:nvPr>
            <p:ph type="title"/>
          </p:nvPr>
        </p:nvSpPr>
        <p:spPr/>
        <p:txBody>
          <a:bodyPr/>
          <a:lstStyle/>
          <a:p>
            <a:r>
              <a:rPr lang="en-US" altLang="en-US" dirty="0">
                <a:solidFill>
                  <a:srgbClr val="002060"/>
                </a:solidFill>
              </a:rPr>
              <a:t>Websites for the workshop</a:t>
            </a:r>
            <a:endParaRPr lang="en-GB" altLang="en-US" dirty="0">
              <a:solidFill>
                <a:srgbClr val="002060"/>
              </a:solidFill>
            </a:endParaRPr>
          </a:p>
        </p:txBody>
      </p:sp>
      <p:sp>
        <p:nvSpPr>
          <p:cNvPr id="3" name="Content Placeholder 2"/>
          <p:cNvSpPr>
            <a:spLocks noGrp="1"/>
          </p:cNvSpPr>
          <p:nvPr>
            <p:ph idx="1"/>
          </p:nvPr>
        </p:nvSpPr>
        <p:spPr>
          <a:xfrm>
            <a:off x="899592" y="2132856"/>
            <a:ext cx="7772400" cy="4191000"/>
          </a:xfrm>
        </p:spPr>
        <p:txBody>
          <a:bodyPr>
            <a:normAutofit/>
          </a:bodyPr>
          <a:lstStyle/>
          <a:p>
            <a:pPr marL="514350" indent="-514350">
              <a:buFont typeface="+mj-lt"/>
              <a:buAutoNum type="arabicPeriod"/>
              <a:defRPr/>
            </a:pPr>
            <a:r>
              <a:rPr lang="en-GB" kern="1200" dirty="0">
                <a:solidFill>
                  <a:schemeClr val="accent2"/>
                </a:solidFill>
                <a:latin typeface="+mj-lt"/>
              </a:rPr>
              <a:t>http://textinspector.wikispaces.com/home</a:t>
            </a:r>
          </a:p>
          <a:p>
            <a:pPr marL="514350" indent="-514350">
              <a:buFont typeface="+mj-lt"/>
              <a:buAutoNum type="arabicPeriod"/>
              <a:defRPr/>
            </a:pPr>
            <a:endParaRPr lang="en-GB" kern="1200" dirty="0">
              <a:solidFill>
                <a:schemeClr val="accent2"/>
              </a:solidFill>
              <a:latin typeface="+mj-lt"/>
            </a:endParaRPr>
          </a:p>
          <a:p>
            <a:pPr marL="514350" indent="-514350">
              <a:buFont typeface="+mj-lt"/>
              <a:buAutoNum type="arabicPeriod"/>
              <a:defRPr/>
            </a:pPr>
            <a:r>
              <a:rPr lang="en-GB" kern="1200" dirty="0">
                <a:solidFill>
                  <a:schemeClr val="accent2"/>
                </a:solidFill>
                <a:latin typeface="+mj-lt"/>
              </a:rPr>
              <a:t>www.textinspector.com</a:t>
            </a:r>
          </a:p>
          <a:p>
            <a:pPr marL="514350" indent="-514350">
              <a:buFont typeface="+mj-lt"/>
              <a:buAutoNum type="arabicPeriod"/>
              <a:defRPr/>
            </a:pPr>
            <a:endParaRPr lang="en-GB" kern="1200" dirty="0">
              <a:solidFill>
                <a:schemeClr val="accent2"/>
              </a:solidFill>
              <a:latin typeface="+mj-lt"/>
            </a:endParaRPr>
          </a:p>
          <a:p>
            <a:pPr marL="514350" indent="-514350">
              <a:buFont typeface="+mj-lt"/>
              <a:buAutoNum type="arabicPeriod"/>
              <a:defRPr/>
            </a:pPr>
            <a:r>
              <a:rPr lang="en-GB" kern="1200" dirty="0">
                <a:solidFill>
                  <a:schemeClr val="accent2"/>
                </a:solidFill>
                <a:latin typeface="+mj-lt"/>
              </a:rPr>
              <a:t>www.textinspector.co.uk:4000/fr/</a:t>
            </a:r>
          </a:p>
          <a:p>
            <a:pPr marL="514350" indent="-514350">
              <a:buFont typeface="+mj-lt"/>
              <a:buAutoNum type="arabicPeriod"/>
              <a:defRPr/>
            </a:pPr>
            <a:endParaRPr lang="en-GB" kern="1200" dirty="0">
              <a:solidFill>
                <a:schemeClr val="accent2"/>
              </a:solidFill>
              <a:latin typeface="+mj-lt"/>
            </a:endParaRPr>
          </a:p>
        </p:txBody>
      </p:sp>
    </p:spTree>
    <p:extLst>
      <p:ext uri="{BB962C8B-B14F-4D97-AF65-F5344CB8AC3E}">
        <p14:creationId xmlns:p14="http://schemas.microsoft.com/office/powerpoint/2010/main" val="2881540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descr="Large confetti"/>
          <p:cNvSpPr>
            <a:spLocks noGrp="1"/>
          </p:cNvSpPr>
          <p:nvPr>
            <p:ph type="title"/>
          </p:nvPr>
        </p:nvSpPr>
        <p:spPr/>
        <p:txBody>
          <a:bodyPr/>
          <a:lstStyle/>
          <a:p>
            <a:r>
              <a:rPr lang="en-US" altLang="en-US" dirty="0">
                <a:solidFill>
                  <a:srgbClr val="002060"/>
                </a:solidFill>
              </a:rPr>
              <a:t>Larger aim: Level Lexical Profile</a:t>
            </a:r>
            <a:endParaRPr lang="en-GB" altLang="en-US" dirty="0">
              <a:solidFill>
                <a:srgbClr val="002060"/>
              </a:solidFill>
            </a:endParaRPr>
          </a:p>
        </p:txBody>
      </p:sp>
      <p:sp>
        <p:nvSpPr>
          <p:cNvPr id="3" name="Content Placeholder 2"/>
          <p:cNvSpPr>
            <a:spLocks noGrp="1"/>
          </p:cNvSpPr>
          <p:nvPr>
            <p:ph idx="1"/>
          </p:nvPr>
        </p:nvSpPr>
        <p:spPr>
          <a:xfrm>
            <a:off x="899592" y="1772816"/>
            <a:ext cx="7772400" cy="4191000"/>
          </a:xfrm>
        </p:spPr>
        <p:txBody>
          <a:bodyPr>
            <a:normAutofit fontScale="85000" lnSpcReduction="20000"/>
          </a:bodyPr>
          <a:lstStyle/>
          <a:p>
            <a:pPr marL="0" indent="0">
              <a:buNone/>
              <a:defRPr/>
            </a:pPr>
            <a:r>
              <a:rPr lang="en-GB" dirty="0"/>
              <a:t>The profile of a particular </a:t>
            </a:r>
            <a:r>
              <a:rPr lang="en-GB" i="1" dirty="0"/>
              <a:t>Level</a:t>
            </a:r>
            <a:r>
              <a:rPr lang="en-GB" dirty="0"/>
              <a:t> of language users in terms of their</a:t>
            </a:r>
          </a:p>
          <a:p>
            <a:pPr marL="0" indent="0">
              <a:buNone/>
              <a:defRPr/>
            </a:pPr>
            <a:endParaRPr lang="en-GB" dirty="0"/>
          </a:p>
          <a:p>
            <a:pPr marL="0" indent="0">
              <a:buNone/>
              <a:defRPr/>
            </a:pPr>
            <a:r>
              <a:rPr lang="en-GB" i="1" dirty="0"/>
              <a:t>lexical knowledge base (lexical content)</a:t>
            </a:r>
            <a:r>
              <a:rPr lang="en-GB" dirty="0"/>
              <a:t>,</a:t>
            </a:r>
          </a:p>
          <a:p>
            <a:pPr marL="0" indent="0">
              <a:buNone/>
              <a:defRPr/>
            </a:pPr>
            <a:r>
              <a:rPr lang="en-GB" i="1" dirty="0"/>
              <a:t>lexical size</a:t>
            </a:r>
            <a:r>
              <a:rPr lang="en-GB" dirty="0"/>
              <a:t> and their </a:t>
            </a:r>
          </a:p>
          <a:p>
            <a:pPr marL="0" indent="0">
              <a:buNone/>
              <a:defRPr/>
            </a:pPr>
            <a:r>
              <a:rPr lang="en-GB" i="1" dirty="0"/>
              <a:t>lexical deployment</a:t>
            </a:r>
          </a:p>
          <a:p>
            <a:pPr marL="0" indent="0">
              <a:buNone/>
              <a:defRPr/>
            </a:pPr>
            <a:endParaRPr lang="en-GB" i="1" dirty="0"/>
          </a:p>
          <a:p>
            <a:pPr marL="0" indent="0">
              <a:buNone/>
              <a:defRPr/>
            </a:pPr>
            <a:r>
              <a:rPr lang="en-GB" dirty="0"/>
              <a:t>at a particular stage of developing proficiency.</a:t>
            </a:r>
          </a:p>
          <a:p>
            <a:pPr marL="0" indent="0">
              <a:buNone/>
              <a:defRPr/>
            </a:pPr>
            <a:endParaRPr lang="en-GB" dirty="0"/>
          </a:p>
          <a:p>
            <a:pPr marL="722313" indent="0">
              <a:buNone/>
              <a:defRPr/>
            </a:pPr>
            <a:r>
              <a:rPr lang="en-GB" altLang="en-US" sz="2300" dirty="0"/>
              <a:t>Bax, S. (in preparation) ‘</a:t>
            </a:r>
            <a:r>
              <a:rPr lang="en-GB" sz="2300" i="1" dirty="0"/>
              <a:t>Criterial features in L2 Lexis:</a:t>
            </a:r>
            <a:r>
              <a:rPr lang="en-GB" sz="2300" dirty="0"/>
              <a:t> Towards a Level Lexical Profile of Learner English’</a:t>
            </a:r>
          </a:p>
          <a:p>
            <a:pPr marL="0" indent="0">
              <a:buNone/>
              <a:defRPr/>
            </a:pPr>
            <a:endParaRPr lang="en-GB" dirty="0"/>
          </a:p>
          <a:p>
            <a:pPr marL="0" indent="0">
              <a:buNone/>
              <a:defRPr/>
            </a:pPr>
            <a:endParaRPr lang="en-GB" kern="1200" dirty="0">
              <a:solidFill>
                <a:schemeClr val="accent2"/>
              </a:solidFill>
              <a:latin typeface="+mj-lt"/>
            </a:endParaRPr>
          </a:p>
          <a:p>
            <a:pPr marL="514350" indent="-514350">
              <a:buFont typeface="+mj-lt"/>
              <a:buAutoNum type="arabicPeriod"/>
              <a:defRPr/>
            </a:pPr>
            <a:endParaRPr lang="en-GB" kern="1200" dirty="0">
              <a:solidFill>
                <a:schemeClr val="accent2"/>
              </a:solidFill>
              <a:latin typeface="+mj-lt"/>
            </a:endParaRPr>
          </a:p>
        </p:txBody>
      </p:sp>
    </p:spTree>
    <p:extLst>
      <p:ext uri="{BB962C8B-B14F-4D97-AF65-F5344CB8AC3E}">
        <p14:creationId xmlns:p14="http://schemas.microsoft.com/office/powerpoint/2010/main" val="1949927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descr="Large confetti"/>
          <p:cNvSpPr>
            <a:spLocks noGrp="1"/>
          </p:cNvSpPr>
          <p:nvPr>
            <p:ph type="title"/>
          </p:nvPr>
        </p:nvSpPr>
        <p:spPr/>
        <p:txBody>
          <a:bodyPr/>
          <a:lstStyle/>
          <a:p>
            <a:r>
              <a:rPr lang="en-US" altLang="en-US" dirty="0">
                <a:solidFill>
                  <a:srgbClr val="002060"/>
                </a:solidFill>
              </a:rPr>
              <a:t>Key criteria</a:t>
            </a:r>
            <a:endParaRPr lang="en-GB" altLang="en-US" dirty="0">
              <a:solidFill>
                <a:srgbClr val="002060"/>
              </a:solidFill>
            </a:endParaRPr>
          </a:p>
        </p:txBody>
      </p:sp>
      <p:sp>
        <p:nvSpPr>
          <p:cNvPr id="3" name="Content Placeholder 2"/>
          <p:cNvSpPr>
            <a:spLocks noGrp="1"/>
          </p:cNvSpPr>
          <p:nvPr>
            <p:ph idx="1"/>
          </p:nvPr>
        </p:nvSpPr>
        <p:spPr>
          <a:xfrm>
            <a:off x="899592" y="1772816"/>
            <a:ext cx="7966596" cy="4191000"/>
          </a:xfrm>
        </p:spPr>
        <p:txBody>
          <a:bodyPr>
            <a:normAutofit fontScale="92500" lnSpcReduction="10000"/>
          </a:bodyPr>
          <a:lstStyle/>
          <a:p>
            <a:pPr marL="0" indent="0">
              <a:buNone/>
              <a:defRPr/>
            </a:pPr>
            <a:r>
              <a:rPr lang="en-GB" dirty="0"/>
              <a:t>A Lexical Profile should be</a:t>
            </a:r>
          </a:p>
          <a:p>
            <a:pPr marL="0" indent="0">
              <a:buNone/>
              <a:defRPr/>
            </a:pPr>
            <a:endParaRPr lang="en-GB" dirty="0"/>
          </a:p>
          <a:p>
            <a:pPr marL="819150" indent="-457200">
              <a:buFont typeface="Arial" panose="020B0604020202020204" pitchFamily="34" charset="0"/>
              <a:buChar char="•"/>
              <a:defRPr/>
            </a:pPr>
            <a:r>
              <a:rPr lang="en-GB" i="1" dirty="0"/>
              <a:t>empirically-derived</a:t>
            </a:r>
          </a:p>
          <a:p>
            <a:pPr marL="819150" indent="-457200">
              <a:buFont typeface="Arial" panose="020B0604020202020204" pitchFamily="34" charset="0"/>
              <a:buChar char="•"/>
              <a:defRPr/>
            </a:pPr>
            <a:r>
              <a:rPr lang="en-GB" i="1" dirty="0"/>
              <a:t>benchmarked</a:t>
            </a:r>
            <a:r>
              <a:rPr lang="en-GB" dirty="0"/>
              <a:t> to an established framework (e.g. the CEFR)</a:t>
            </a:r>
          </a:p>
          <a:p>
            <a:pPr marL="819150" indent="-457200">
              <a:buFont typeface="Arial" panose="020B0604020202020204" pitchFamily="34" charset="0"/>
              <a:buChar char="•"/>
              <a:tabLst>
                <a:tab pos="801688" algn="l"/>
              </a:tabLst>
              <a:defRPr/>
            </a:pPr>
            <a:r>
              <a:rPr lang="en-GB" i="1" dirty="0"/>
              <a:t>comprehensive</a:t>
            </a:r>
            <a:r>
              <a:rPr lang="en-GB" dirty="0"/>
              <a:t>.</a:t>
            </a:r>
          </a:p>
          <a:p>
            <a:pPr marL="0" indent="0">
              <a:buNone/>
              <a:defRPr/>
            </a:pPr>
            <a:endParaRPr lang="en-GB" dirty="0"/>
          </a:p>
          <a:p>
            <a:pPr marL="722313" indent="0">
              <a:buNone/>
              <a:defRPr/>
            </a:pPr>
            <a:r>
              <a:rPr lang="en-GB" altLang="en-US" sz="2300" dirty="0"/>
              <a:t>Bax, S. (in preparation) ‘</a:t>
            </a:r>
            <a:r>
              <a:rPr lang="en-GB" sz="2300" i="1" dirty="0"/>
              <a:t>Criterial features in L2 Lexis:</a:t>
            </a:r>
            <a:r>
              <a:rPr lang="en-GB" sz="2300" dirty="0"/>
              <a:t> Towards a Level Lexical Profile of Learner English’</a:t>
            </a:r>
          </a:p>
          <a:p>
            <a:pPr marL="0" indent="0">
              <a:buNone/>
              <a:defRPr/>
            </a:pPr>
            <a:endParaRPr lang="en-GB" dirty="0"/>
          </a:p>
          <a:p>
            <a:pPr marL="0" indent="0">
              <a:buNone/>
              <a:defRPr/>
            </a:pPr>
            <a:endParaRPr lang="en-GB" kern="1200" dirty="0">
              <a:solidFill>
                <a:schemeClr val="accent2"/>
              </a:solidFill>
              <a:latin typeface="+mj-lt"/>
            </a:endParaRPr>
          </a:p>
          <a:p>
            <a:pPr marL="514350" indent="-514350">
              <a:buFont typeface="+mj-lt"/>
              <a:buAutoNum type="arabicPeriod"/>
              <a:defRPr/>
            </a:pPr>
            <a:endParaRPr lang="en-GB" kern="1200" dirty="0">
              <a:solidFill>
                <a:schemeClr val="accent2"/>
              </a:solidFill>
              <a:latin typeface="+mj-lt"/>
            </a:endParaRPr>
          </a:p>
        </p:txBody>
      </p:sp>
    </p:spTree>
    <p:extLst>
      <p:ext uri="{BB962C8B-B14F-4D97-AF65-F5344CB8AC3E}">
        <p14:creationId xmlns:p14="http://schemas.microsoft.com/office/powerpoint/2010/main" val="4117039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descr="Large confetti"/>
          <p:cNvSpPr>
            <a:spLocks noGrp="1"/>
          </p:cNvSpPr>
          <p:nvPr>
            <p:ph type="title"/>
          </p:nvPr>
        </p:nvSpPr>
        <p:spPr/>
        <p:txBody>
          <a:bodyPr/>
          <a:lstStyle/>
          <a:p>
            <a:r>
              <a:rPr lang="en-US" altLang="en-US" i="1" dirty="0">
                <a:solidFill>
                  <a:srgbClr val="002060"/>
                </a:solidFill>
              </a:rPr>
              <a:t>Level Lexical Profiles </a:t>
            </a:r>
            <a:r>
              <a:rPr lang="en-US" altLang="en-US" dirty="0">
                <a:solidFill>
                  <a:srgbClr val="002060"/>
                </a:solidFill>
              </a:rPr>
              <a:t>Project</a:t>
            </a:r>
            <a:endParaRPr lang="en-GB" altLang="en-US" dirty="0">
              <a:solidFill>
                <a:srgbClr val="002060"/>
              </a:solidFill>
            </a:endParaRPr>
          </a:p>
        </p:txBody>
      </p:sp>
      <p:sp>
        <p:nvSpPr>
          <p:cNvPr id="3" name="Content Placeholder 2"/>
          <p:cNvSpPr>
            <a:spLocks noGrp="1"/>
          </p:cNvSpPr>
          <p:nvPr>
            <p:ph idx="1"/>
          </p:nvPr>
        </p:nvSpPr>
        <p:spPr>
          <a:xfrm>
            <a:off x="899592" y="1772816"/>
            <a:ext cx="7772400" cy="4191000"/>
          </a:xfrm>
        </p:spPr>
        <p:txBody>
          <a:bodyPr>
            <a:normAutofit/>
          </a:bodyPr>
          <a:lstStyle/>
          <a:p>
            <a:pPr>
              <a:buFont typeface="Arial" panose="020B0604020202020204" pitchFamily="34" charset="0"/>
              <a:buChar char="•"/>
              <a:defRPr/>
            </a:pPr>
            <a:r>
              <a:rPr lang="en-GB" dirty="0"/>
              <a:t>Open University datasets</a:t>
            </a:r>
          </a:p>
          <a:p>
            <a:pPr>
              <a:buFont typeface="Arial" panose="020B0604020202020204" pitchFamily="34" charset="0"/>
              <a:buChar char="•"/>
              <a:defRPr/>
            </a:pPr>
            <a:endParaRPr lang="en-GB" dirty="0"/>
          </a:p>
          <a:p>
            <a:pPr>
              <a:buFont typeface="Arial" panose="020B0604020202020204" pitchFamily="34" charset="0"/>
              <a:buChar char="•"/>
              <a:defRPr/>
            </a:pPr>
            <a:r>
              <a:rPr lang="en-GB" dirty="0"/>
              <a:t>French, Spanish, German, Welsh</a:t>
            </a:r>
          </a:p>
          <a:p>
            <a:pPr>
              <a:buFont typeface="Arial" panose="020B0604020202020204" pitchFamily="34" charset="0"/>
              <a:buChar char="•"/>
              <a:defRPr/>
            </a:pPr>
            <a:endParaRPr lang="en-GB" dirty="0"/>
          </a:p>
          <a:p>
            <a:pPr>
              <a:buFont typeface="Arial" panose="020B0604020202020204" pitchFamily="34" charset="0"/>
              <a:buChar char="•"/>
              <a:defRPr/>
            </a:pPr>
            <a:r>
              <a:rPr lang="en-GB" dirty="0"/>
              <a:t>Research funding</a:t>
            </a:r>
          </a:p>
          <a:p>
            <a:pPr>
              <a:buFont typeface="Arial" panose="020B0604020202020204" pitchFamily="34" charset="0"/>
              <a:buChar char="•"/>
              <a:defRPr/>
            </a:pPr>
            <a:endParaRPr lang="en-GB" dirty="0"/>
          </a:p>
          <a:p>
            <a:pPr>
              <a:buFont typeface="Arial" panose="020B0604020202020204" pitchFamily="34" charset="0"/>
              <a:buChar char="•"/>
              <a:defRPr/>
            </a:pPr>
            <a:r>
              <a:rPr lang="en-GB" dirty="0"/>
              <a:t>Using Text Inspector and other tools</a:t>
            </a:r>
          </a:p>
          <a:p>
            <a:pPr marL="0" indent="0">
              <a:buNone/>
              <a:defRPr/>
            </a:pPr>
            <a:endParaRPr lang="en-GB" kern="1200" dirty="0">
              <a:solidFill>
                <a:schemeClr val="accent2"/>
              </a:solidFill>
              <a:latin typeface="+mj-lt"/>
            </a:endParaRPr>
          </a:p>
          <a:p>
            <a:pPr marL="514350" indent="-514350">
              <a:buFont typeface="+mj-lt"/>
              <a:buAutoNum type="arabicPeriod"/>
              <a:defRPr/>
            </a:pPr>
            <a:endParaRPr lang="en-GB" kern="1200" dirty="0">
              <a:solidFill>
                <a:schemeClr val="accent2"/>
              </a:solidFill>
              <a:latin typeface="+mj-lt"/>
            </a:endParaRPr>
          </a:p>
        </p:txBody>
      </p:sp>
    </p:spTree>
    <p:extLst>
      <p:ext uri="{BB962C8B-B14F-4D97-AF65-F5344CB8AC3E}">
        <p14:creationId xmlns:p14="http://schemas.microsoft.com/office/powerpoint/2010/main" val="2751346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2800" dirty="0"/>
              <a:t> </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pic>
        <p:nvPicPr>
          <p:cNvPr id="2" name="Picture 1"/>
          <p:cNvPicPr>
            <a:picLocks noChangeAspect="1"/>
          </p:cNvPicPr>
          <p:nvPr/>
        </p:nvPicPr>
        <p:blipFill>
          <a:blip r:embed="rId2"/>
          <a:stretch>
            <a:fillRect/>
          </a:stretch>
        </p:blipFill>
        <p:spPr>
          <a:xfrm>
            <a:off x="899592" y="1628800"/>
            <a:ext cx="7632749" cy="3061879"/>
          </a:xfrm>
          <a:prstGeom prst="rect">
            <a:avLst/>
          </a:prstGeom>
        </p:spPr>
      </p:pic>
    </p:spTree>
    <p:extLst>
      <p:ext uri="{BB962C8B-B14F-4D97-AF65-F5344CB8AC3E}">
        <p14:creationId xmlns:p14="http://schemas.microsoft.com/office/powerpoint/2010/main" val="4230668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a:solidFill>
                  <a:schemeClr val="tx1"/>
                </a:solidFill>
              </a:rPr>
              <a:t>Validation: Discourse and text analysis</a:t>
            </a:r>
            <a:endParaRPr lang="en-US" altLang="en-US">
              <a:solidFill>
                <a:schemeClr val="tx1"/>
              </a:solidFill>
            </a:endParaRPr>
          </a:p>
        </p:txBody>
      </p:sp>
      <p:pic>
        <p:nvPicPr>
          <p:cNvPr id="38915" name="Picture 2"/>
          <p:cNvPicPr>
            <a:picLocks noChangeAspect="1"/>
          </p:cNvPicPr>
          <p:nvPr/>
        </p:nvPicPr>
        <p:blipFill>
          <a:blip r:embed="rId3" cstate="print">
            <a:extLst>
              <a:ext uri="{28A0092B-C50C-407E-A947-70E740481C1C}">
                <a14:useLocalDpi xmlns:a14="http://schemas.microsoft.com/office/drawing/2010/main" val="0"/>
              </a:ext>
            </a:extLst>
          </a:blip>
          <a:srcRect r="55933" b="81818"/>
          <a:stretch>
            <a:fillRect/>
          </a:stretch>
        </p:blipFill>
        <p:spPr bwMode="auto">
          <a:xfrm>
            <a:off x="900113" y="1760538"/>
            <a:ext cx="713105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3"/>
          <p:cNvPicPr>
            <a:picLocks noChangeAspect="1"/>
          </p:cNvPicPr>
          <p:nvPr/>
        </p:nvPicPr>
        <p:blipFill>
          <a:blip r:embed="rId3" cstate="print">
            <a:extLst>
              <a:ext uri="{28A0092B-C50C-407E-A947-70E740481C1C}">
                <a14:useLocalDpi xmlns:a14="http://schemas.microsoft.com/office/drawing/2010/main" val="0"/>
              </a:ext>
            </a:extLst>
          </a:blip>
          <a:srcRect l="49498"/>
          <a:stretch>
            <a:fillRect/>
          </a:stretch>
        </p:blipFill>
        <p:spPr bwMode="auto">
          <a:xfrm>
            <a:off x="2195513" y="3298825"/>
            <a:ext cx="4679950" cy="344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2800" dirty="0"/>
              <a:t> </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pic>
        <p:nvPicPr>
          <p:cNvPr id="10" name="Picture 9"/>
          <p:cNvPicPr/>
          <p:nvPr/>
        </p:nvPicPr>
        <p:blipFill>
          <a:blip r:embed="rId2" cstate="print"/>
          <a:srcRect t="11612"/>
          <a:stretch>
            <a:fillRect/>
          </a:stretch>
        </p:blipFill>
        <p:spPr bwMode="auto">
          <a:xfrm>
            <a:off x="-186017" y="254429"/>
            <a:ext cx="9363634" cy="6041103"/>
          </a:xfrm>
          <a:prstGeom prst="rect">
            <a:avLst/>
          </a:prstGeom>
          <a:noFill/>
          <a:ln w="9525">
            <a:noFill/>
            <a:miter lim="800000"/>
            <a:headEnd/>
            <a:tailEnd/>
          </a:ln>
        </p:spPr>
      </p:pic>
    </p:spTree>
    <p:extLst>
      <p:ext uri="{BB962C8B-B14F-4D97-AF65-F5344CB8AC3E}">
        <p14:creationId xmlns:p14="http://schemas.microsoft.com/office/powerpoint/2010/main" val="1204461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51520" y="5085184"/>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2800" dirty="0"/>
              <a:t> </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pic>
        <p:nvPicPr>
          <p:cNvPr id="6" name="Picture 5"/>
          <p:cNvPicPr/>
          <p:nvPr/>
        </p:nvPicPr>
        <p:blipFill rotWithShape="1">
          <a:blip r:embed="rId2" cstate="print"/>
          <a:srcRect l="29525" t="22700" r="5113"/>
          <a:stretch/>
        </p:blipFill>
        <p:spPr bwMode="auto">
          <a:xfrm>
            <a:off x="899592" y="188640"/>
            <a:ext cx="7344816" cy="6514736"/>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2800" dirty="0"/>
              <a:t> </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pic>
        <p:nvPicPr>
          <p:cNvPr id="6" name="Picture 5"/>
          <p:cNvPicPr/>
          <p:nvPr/>
        </p:nvPicPr>
        <p:blipFill>
          <a:blip r:embed="rId2" cstate="print"/>
          <a:srcRect/>
          <a:stretch>
            <a:fillRect/>
          </a:stretch>
        </p:blipFill>
        <p:spPr bwMode="auto">
          <a:xfrm>
            <a:off x="261062" y="1340768"/>
            <a:ext cx="8660973" cy="2168897"/>
          </a:xfrm>
          <a:prstGeom prst="rect">
            <a:avLst/>
          </a:prstGeom>
          <a:noFill/>
          <a:ln w="9525">
            <a:noFill/>
            <a:miter lim="800000"/>
            <a:headEnd/>
            <a:tailEnd/>
          </a:ln>
        </p:spPr>
      </p:pic>
      <p:pic>
        <p:nvPicPr>
          <p:cNvPr id="4" name="Picture 3"/>
          <p:cNvPicPr/>
          <p:nvPr/>
        </p:nvPicPr>
        <p:blipFill rotWithShape="1">
          <a:blip r:embed="rId3" cstate="print"/>
          <a:srcRect l="3514" t="85126"/>
          <a:stretch/>
        </p:blipFill>
        <p:spPr bwMode="auto">
          <a:xfrm>
            <a:off x="1835696" y="4221088"/>
            <a:ext cx="5720066" cy="1133775"/>
          </a:xfrm>
          <a:prstGeom prst="rect">
            <a:avLst/>
          </a:prstGeom>
          <a:noFill/>
          <a:ln w="9525">
            <a:noFill/>
            <a:miter lim="800000"/>
            <a:headEnd/>
            <a:tailEnd/>
          </a:ln>
        </p:spPr>
      </p:pic>
    </p:spTree>
    <p:extLst>
      <p:ext uri="{BB962C8B-B14F-4D97-AF65-F5344CB8AC3E}">
        <p14:creationId xmlns:p14="http://schemas.microsoft.com/office/powerpoint/2010/main" val="2798687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descr="Large confetti"/>
          <p:cNvSpPr>
            <a:spLocks noGrp="1" noChangeArrowheads="1"/>
          </p:cNvSpPr>
          <p:nvPr>
            <p:ph type="title"/>
          </p:nvPr>
        </p:nvSpPr>
        <p:spPr/>
        <p:txBody>
          <a:bodyPr/>
          <a:lstStyle/>
          <a:p>
            <a:pPr eaLnBrk="1" hangingPunct="1"/>
            <a:r>
              <a:rPr lang="en-US" altLang="en-US"/>
              <a:t>Background: teaching since 1981</a:t>
            </a:r>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pic>
        <p:nvPicPr>
          <p:cNvPr id="6148" name="Picture 15"/>
          <p:cNvPicPr>
            <a:picLocks noGrp="1" noChangeAspect="1" noChangeArrowheads="1"/>
          </p:cNvPicPr>
          <p:nvPr>
            <p:ph idx="1"/>
          </p:nvPr>
        </p:nvPicPr>
        <p:blipFill>
          <a:blip r:embed="rId4" cstate="print"/>
          <a:srcRect/>
          <a:stretch>
            <a:fillRect/>
          </a:stretch>
        </p:blipFill>
        <p:spPr>
          <a:xfrm>
            <a:off x="1116013" y="1930400"/>
            <a:ext cx="6624637" cy="4235450"/>
          </a:xfr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2800" dirty="0"/>
              <a:t> </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pic>
        <p:nvPicPr>
          <p:cNvPr id="5" name="Picture 4"/>
          <p:cNvPicPr/>
          <p:nvPr/>
        </p:nvPicPr>
        <p:blipFill>
          <a:blip r:embed="rId2" cstate="print"/>
          <a:srcRect/>
          <a:stretch>
            <a:fillRect/>
          </a:stretch>
        </p:blipFill>
        <p:spPr bwMode="auto">
          <a:xfrm>
            <a:off x="899592" y="684565"/>
            <a:ext cx="7684153" cy="2854171"/>
          </a:xfrm>
          <a:prstGeom prst="rect">
            <a:avLst/>
          </a:prstGeom>
          <a:noFill/>
          <a:ln w="9525">
            <a:noFill/>
            <a:miter lim="800000"/>
            <a:headEnd/>
            <a:tailEnd/>
          </a:ln>
        </p:spPr>
      </p:pic>
      <p:pic>
        <p:nvPicPr>
          <p:cNvPr id="7" name="Picture 6"/>
          <p:cNvPicPr/>
          <p:nvPr/>
        </p:nvPicPr>
        <p:blipFill>
          <a:blip r:embed="rId3" cstate="print"/>
          <a:srcRect/>
          <a:stretch>
            <a:fillRect/>
          </a:stretch>
        </p:blipFill>
        <p:spPr bwMode="auto">
          <a:xfrm>
            <a:off x="2447451" y="4581128"/>
            <a:ext cx="4140773" cy="1008112"/>
          </a:xfrm>
          <a:prstGeom prst="rect">
            <a:avLst/>
          </a:prstGeom>
          <a:noFill/>
          <a:ln w="9525">
            <a:noFill/>
            <a:miter lim="800000"/>
            <a:headEnd/>
            <a:tailEnd/>
          </a:ln>
        </p:spPr>
      </p:pic>
    </p:spTree>
    <p:extLst>
      <p:ext uri="{BB962C8B-B14F-4D97-AF65-F5344CB8AC3E}">
        <p14:creationId xmlns:p14="http://schemas.microsoft.com/office/powerpoint/2010/main" val="1107176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0"/>
            <a:ext cx="9144000" cy="5715507"/>
          </a:xfrm>
          <a:prstGeom prst="rect">
            <a:avLst/>
          </a:prstGeom>
          <a:noFill/>
          <a:ln w="9525">
            <a:noFill/>
            <a:miter lim="800000"/>
            <a:headEnd/>
            <a:tailEnd/>
          </a:ln>
        </p:spPr>
      </p:pic>
    </p:spTree>
    <p:extLst>
      <p:ext uri="{BB962C8B-B14F-4D97-AF65-F5344CB8AC3E}">
        <p14:creationId xmlns:p14="http://schemas.microsoft.com/office/powerpoint/2010/main" val="4007651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2800" dirty="0"/>
              <a:t> </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pic>
        <p:nvPicPr>
          <p:cNvPr id="6" name="Picture 5"/>
          <p:cNvPicPr/>
          <p:nvPr/>
        </p:nvPicPr>
        <p:blipFill>
          <a:blip r:embed="rId2" cstate="print"/>
          <a:srcRect l="25541" t="56115" r="4063"/>
          <a:stretch>
            <a:fillRect/>
          </a:stretch>
        </p:blipFill>
        <p:spPr bwMode="auto">
          <a:xfrm>
            <a:off x="1187624" y="620688"/>
            <a:ext cx="6876256" cy="2689990"/>
          </a:xfrm>
          <a:prstGeom prst="rect">
            <a:avLst/>
          </a:prstGeom>
          <a:noFill/>
          <a:ln w="9525">
            <a:noFill/>
            <a:miter lim="800000"/>
            <a:headEnd/>
            <a:tailEnd/>
          </a:ln>
        </p:spPr>
      </p:pic>
      <p:pic>
        <p:nvPicPr>
          <p:cNvPr id="8" name="Picture 7"/>
          <p:cNvPicPr/>
          <p:nvPr/>
        </p:nvPicPr>
        <p:blipFill>
          <a:blip r:embed="rId3" cstate="print"/>
          <a:stretch>
            <a:fillRect/>
          </a:stretch>
        </p:blipFill>
        <p:spPr>
          <a:xfrm>
            <a:off x="1043608" y="4077072"/>
            <a:ext cx="6952615" cy="2071464"/>
          </a:xfrm>
          <a:prstGeom prst="rect">
            <a:avLst/>
          </a:prstGeom>
        </p:spPr>
      </p:pic>
    </p:spTree>
    <p:extLst>
      <p:ext uri="{BB962C8B-B14F-4D97-AF65-F5344CB8AC3E}">
        <p14:creationId xmlns:p14="http://schemas.microsoft.com/office/powerpoint/2010/main" val="15679371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2800" dirty="0"/>
              <a:t> </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pic>
        <p:nvPicPr>
          <p:cNvPr id="5" name="Picture 4"/>
          <p:cNvPicPr/>
          <p:nvPr/>
        </p:nvPicPr>
        <p:blipFill>
          <a:blip r:embed="rId2" cstate="print"/>
          <a:srcRect/>
          <a:stretch>
            <a:fillRect/>
          </a:stretch>
        </p:blipFill>
        <p:spPr bwMode="auto">
          <a:xfrm>
            <a:off x="2123728" y="1772816"/>
            <a:ext cx="4752528" cy="4659367"/>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72702" y="465609"/>
            <a:ext cx="2085975" cy="514350"/>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a:stretch>
            <a:fillRect/>
          </a:stretch>
        </p:blipFill>
        <p:spPr bwMode="auto">
          <a:xfrm>
            <a:off x="-108520" y="979959"/>
            <a:ext cx="2162175" cy="504825"/>
          </a:xfrm>
          <a:prstGeom prst="rect">
            <a:avLst/>
          </a:prstGeom>
          <a:noFill/>
          <a:ln w="9525">
            <a:noFill/>
            <a:miter lim="800000"/>
            <a:headEnd/>
            <a:tailEnd/>
          </a:ln>
        </p:spPr>
      </p:pic>
    </p:spTree>
    <p:extLst>
      <p:ext uri="{BB962C8B-B14F-4D97-AF65-F5344CB8AC3E}">
        <p14:creationId xmlns:p14="http://schemas.microsoft.com/office/powerpoint/2010/main" val="26913814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1124744"/>
            <a:ext cx="9144000" cy="4153670"/>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a:stretch>
            <a:fillRect/>
          </a:stretch>
        </p:blipFill>
        <p:spPr bwMode="auto">
          <a:xfrm>
            <a:off x="-24730" y="476672"/>
            <a:ext cx="2076450" cy="495300"/>
          </a:xfrm>
          <a:prstGeom prst="rect">
            <a:avLst/>
          </a:prstGeom>
          <a:noFill/>
          <a:ln w="9525">
            <a:noFill/>
            <a:miter lim="800000"/>
            <a:headEnd/>
            <a:tailEnd/>
          </a:ln>
        </p:spPr>
      </p:pic>
    </p:spTree>
    <p:extLst>
      <p:ext uri="{BB962C8B-B14F-4D97-AF65-F5344CB8AC3E}">
        <p14:creationId xmlns:p14="http://schemas.microsoft.com/office/powerpoint/2010/main" val="1889272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1268760"/>
            <a:ext cx="9144000" cy="5230489"/>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srcRect/>
          <a:stretch>
            <a:fillRect/>
          </a:stretch>
        </p:blipFill>
        <p:spPr bwMode="auto">
          <a:xfrm>
            <a:off x="-108520" y="476672"/>
            <a:ext cx="2076450" cy="495300"/>
          </a:xfrm>
          <a:prstGeom prst="rect">
            <a:avLst/>
          </a:prstGeom>
          <a:noFill/>
          <a:ln w="9525">
            <a:noFill/>
            <a:miter lim="800000"/>
            <a:headEnd/>
            <a:tailEnd/>
          </a:ln>
        </p:spPr>
      </p:pic>
    </p:spTree>
    <p:extLst>
      <p:ext uri="{BB962C8B-B14F-4D97-AF65-F5344CB8AC3E}">
        <p14:creationId xmlns:p14="http://schemas.microsoft.com/office/powerpoint/2010/main" val="874022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b="2807"/>
          <a:stretch>
            <a:fillRect/>
          </a:stretch>
        </p:blipFill>
        <p:spPr bwMode="auto">
          <a:xfrm>
            <a:off x="0" y="1340767"/>
            <a:ext cx="9144000" cy="5517233"/>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108520" y="456853"/>
            <a:ext cx="2085975" cy="523875"/>
          </a:xfrm>
          <a:prstGeom prst="rect">
            <a:avLst/>
          </a:prstGeom>
          <a:noFill/>
          <a:ln w="9525">
            <a:noFill/>
            <a:miter lim="800000"/>
            <a:headEnd/>
            <a:tailEnd/>
          </a:ln>
        </p:spPr>
      </p:pic>
      <p:pic>
        <p:nvPicPr>
          <p:cNvPr id="6" name="Picture 5" descr="girl_studying.jpeg"/>
          <p:cNvPicPr/>
          <p:nvPr/>
        </p:nvPicPr>
        <p:blipFill>
          <a:blip r:embed="rId4" cstate="print"/>
          <a:stretch>
            <a:fillRect/>
          </a:stretch>
        </p:blipFill>
        <p:spPr>
          <a:xfrm>
            <a:off x="7092280" y="0"/>
            <a:ext cx="951546" cy="1772816"/>
          </a:xfrm>
          <a:prstGeom prst="rect">
            <a:avLst/>
          </a:prstGeom>
        </p:spPr>
      </p:pic>
    </p:spTree>
    <p:extLst>
      <p:ext uri="{BB962C8B-B14F-4D97-AF65-F5344CB8AC3E}">
        <p14:creationId xmlns:p14="http://schemas.microsoft.com/office/powerpoint/2010/main" val="3734482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1556792"/>
            <a:ext cx="9144000" cy="4107219"/>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08520" y="475903"/>
            <a:ext cx="2105025" cy="504825"/>
          </a:xfrm>
          <a:prstGeom prst="rect">
            <a:avLst/>
          </a:prstGeom>
          <a:noFill/>
          <a:ln w="9525">
            <a:noFill/>
            <a:miter lim="800000"/>
            <a:headEnd/>
            <a:tailEnd/>
          </a:ln>
        </p:spPr>
      </p:pic>
    </p:spTree>
    <p:extLst>
      <p:ext uri="{BB962C8B-B14F-4D97-AF65-F5344CB8AC3E}">
        <p14:creationId xmlns:p14="http://schemas.microsoft.com/office/powerpoint/2010/main" val="26092610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extLst>
      <p:ext uri="{BB962C8B-B14F-4D97-AF65-F5344CB8AC3E}">
        <p14:creationId xmlns:p14="http://schemas.microsoft.com/office/powerpoint/2010/main" val="2668576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descr="Coffee.jpg"/>
          <p:cNvPicPr/>
          <p:nvPr/>
        </p:nvPicPr>
        <p:blipFill>
          <a:blip r:embed="rId2" cstate="print"/>
          <a:stretch>
            <a:fillRect/>
          </a:stretch>
        </p:blipFill>
        <p:spPr>
          <a:xfrm>
            <a:off x="755576" y="836712"/>
            <a:ext cx="7668344" cy="5112568"/>
          </a:xfrm>
          <a:prstGeom prst="rect">
            <a:avLst/>
          </a:prstGeom>
        </p:spPr>
      </p:pic>
    </p:spTree>
    <p:extLst>
      <p:ext uri="{BB962C8B-B14F-4D97-AF65-F5344CB8AC3E}">
        <p14:creationId xmlns:p14="http://schemas.microsoft.com/office/powerpoint/2010/main" val="2340310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descr="Large confetti"/>
          <p:cNvSpPr>
            <a:spLocks noGrp="1" noChangeArrowheads="1"/>
          </p:cNvSpPr>
          <p:nvPr>
            <p:ph type="title"/>
          </p:nvPr>
        </p:nvSpPr>
        <p:spPr/>
        <p:txBody>
          <a:bodyPr/>
          <a:lstStyle/>
          <a:p>
            <a:pPr eaLnBrk="1" hangingPunct="1"/>
            <a:r>
              <a:rPr lang="en-GB" altLang="en-US"/>
              <a:t>My research interests</a:t>
            </a:r>
            <a:endParaRPr lang="en-US" altLang="en-US"/>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pic>
        <p:nvPicPr>
          <p:cNvPr id="8196" name="Picture 14"/>
          <p:cNvPicPr>
            <a:picLocks noGrp="1" noChangeAspect="1" noChangeArrowheads="1"/>
          </p:cNvPicPr>
          <p:nvPr>
            <p:ph idx="1"/>
          </p:nvPr>
        </p:nvPicPr>
        <p:blipFill>
          <a:blip r:embed="rId4" cstate="print"/>
          <a:srcRect/>
          <a:stretch>
            <a:fillRect/>
          </a:stretch>
        </p:blipFill>
        <p:spPr>
          <a:xfrm>
            <a:off x="5259388" y="2606675"/>
            <a:ext cx="3503612" cy="2378075"/>
          </a:xfrm>
          <a:noFill/>
        </p:spPr>
      </p:pic>
      <p:sp>
        <p:nvSpPr>
          <p:cNvPr id="5" name="Rectangle 3"/>
          <p:cNvSpPr txBox="1">
            <a:spLocks noChangeArrowheads="1"/>
          </p:cNvSpPr>
          <p:nvPr/>
        </p:nvSpPr>
        <p:spPr bwMode="auto">
          <a:xfrm>
            <a:off x="685800" y="1905000"/>
            <a:ext cx="7772400" cy="4191000"/>
          </a:xfrm>
          <a:prstGeom prst="rect">
            <a:avLst/>
          </a:prstGeom>
          <a:noFill/>
          <a:ln w="9525">
            <a:noFill/>
            <a:miter lim="800000"/>
            <a:headEnd/>
            <a:tailEnd/>
          </a:ln>
        </p:spPr>
        <p:txBody>
          <a:bodyPr/>
          <a:lstStyle/>
          <a:p>
            <a:pPr marL="342900" indent="-342900" algn="just" eaLnBrk="1" hangingPunct="1">
              <a:spcBef>
                <a:spcPct val="20000"/>
              </a:spcBef>
              <a:buSzPct val="85000"/>
              <a:buFont typeface="Arial" pitchFamily="34" charset="0"/>
              <a:buChar char="•"/>
              <a:defRPr/>
            </a:pPr>
            <a:endParaRPr lang="en-GB" sz="3200" kern="0" dirty="0">
              <a:latin typeface="+mn-lt"/>
              <a:cs typeface="+mn-cs"/>
            </a:endParaRPr>
          </a:p>
        </p:txBody>
      </p:sp>
      <p:sp>
        <p:nvSpPr>
          <p:cNvPr id="6" name="Rectangle 3"/>
          <p:cNvSpPr txBox="1">
            <a:spLocks noChangeArrowheads="1"/>
          </p:cNvSpPr>
          <p:nvPr/>
        </p:nvSpPr>
        <p:spPr bwMode="auto">
          <a:xfrm>
            <a:off x="431491" y="1752600"/>
            <a:ext cx="4824413" cy="4191000"/>
          </a:xfrm>
          <a:prstGeom prst="rect">
            <a:avLst/>
          </a:prstGeom>
          <a:noFill/>
          <a:ln w="9525">
            <a:noFill/>
            <a:miter lim="800000"/>
            <a:headEnd/>
            <a:tailEnd/>
          </a:ln>
        </p:spPr>
        <p:txBody>
          <a:bodyPr/>
          <a:lstStyle/>
          <a:p>
            <a:pPr marL="342900" indent="-342900" eaLnBrk="1" hangingPunct="1">
              <a:lnSpc>
                <a:spcPct val="90000"/>
              </a:lnSpc>
              <a:spcBef>
                <a:spcPct val="20000"/>
              </a:spcBef>
              <a:buSzPct val="85000"/>
              <a:buFontTx/>
              <a:buBlip>
                <a:blip r:embed="rId3"/>
              </a:buBlip>
              <a:defRPr/>
            </a:pPr>
            <a:r>
              <a:rPr lang="en-GB" sz="2800" kern="0" dirty="0">
                <a:latin typeface="+mn-lt"/>
                <a:cs typeface="+mn-cs"/>
              </a:rPr>
              <a:t>Discourse </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Eye tracking for researching reading</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CALL – normalisation</a:t>
            </a:r>
          </a:p>
          <a:p>
            <a:pPr marL="342900" indent="-342900" eaLnBrk="1" hangingPunct="1">
              <a:lnSpc>
                <a:spcPct val="90000"/>
              </a:lnSpc>
              <a:spcBef>
                <a:spcPct val="20000"/>
              </a:spcBef>
              <a:buSzPct val="85000"/>
              <a:buFontTx/>
              <a:buBlip>
                <a:blip r:embed="rId3"/>
              </a:buBlip>
              <a:defRPr/>
            </a:pPr>
            <a:endParaRPr lang="en-GB" sz="2800" i="1"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Computers in text analysis</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At the Open University since 2015</a:t>
            </a:r>
          </a:p>
        </p:txBody>
      </p:sp>
      <p:pic>
        <p:nvPicPr>
          <p:cNvPr id="7" name="Picture 1"/>
          <p:cNvPicPr>
            <a:picLocks noChangeAspect="1"/>
          </p:cNvPicPr>
          <p:nvPr/>
        </p:nvPicPr>
        <p:blipFill>
          <a:blip r:embed="rId5" cstate="print">
            <a:extLst>
              <a:ext uri="{28A0092B-C50C-407E-A947-70E740481C1C}">
                <a14:useLocalDpi xmlns:a14="http://schemas.microsoft.com/office/drawing/2010/main" val="0"/>
              </a:ext>
            </a:extLst>
          </a:blip>
          <a:srcRect r="54024" b="84007"/>
          <a:stretch>
            <a:fillRect/>
          </a:stretch>
        </p:blipFill>
        <p:spPr bwMode="auto">
          <a:xfrm>
            <a:off x="7164288" y="5733256"/>
            <a:ext cx="1763688" cy="970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26" descr="Large confetti"/>
          <p:cNvSpPr>
            <a:spLocks noGrp="1" noChangeArrowheads="1"/>
          </p:cNvSpPr>
          <p:nvPr>
            <p:ph type="title"/>
          </p:nvPr>
        </p:nvSpPr>
        <p:spPr/>
        <p:txBody>
          <a:bodyPr/>
          <a:lstStyle/>
          <a:p>
            <a:pPr eaLnBrk="1" hangingPunct="1"/>
            <a:r>
              <a:rPr lang="en-GB" altLang="en-US"/>
              <a:t>How can you use it?</a:t>
            </a:r>
            <a:endParaRPr lang="en-US" altLang="en-US"/>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sp>
        <p:nvSpPr>
          <p:cNvPr id="5" name="Rectangle 3"/>
          <p:cNvSpPr txBox="1">
            <a:spLocks noChangeArrowheads="1"/>
          </p:cNvSpPr>
          <p:nvPr/>
        </p:nvSpPr>
        <p:spPr bwMode="auto">
          <a:xfrm>
            <a:off x="-1331913" y="2276475"/>
            <a:ext cx="7772401" cy="4191000"/>
          </a:xfrm>
          <a:prstGeom prst="rect">
            <a:avLst/>
          </a:prstGeom>
          <a:noFill/>
          <a:ln w="9525">
            <a:noFill/>
            <a:miter lim="800000"/>
            <a:headEnd/>
            <a:tailEnd/>
          </a:ln>
        </p:spPr>
        <p:txBody>
          <a:bodyPr/>
          <a:lstStyle/>
          <a:p>
            <a:pPr marL="342900" indent="-342900" algn="just" eaLnBrk="1" hangingPunct="1">
              <a:spcBef>
                <a:spcPct val="20000"/>
              </a:spcBef>
              <a:buSzPct val="85000"/>
              <a:buFont typeface="Arial" pitchFamily="34" charset="0"/>
              <a:buChar char="•"/>
              <a:defRPr/>
            </a:pPr>
            <a:endParaRPr lang="en-GB" sz="3200" kern="0" dirty="0">
              <a:latin typeface="+mn-lt"/>
              <a:cs typeface="+mn-cs"/>
            </a:endParaRPr>
          </a:p>
        </p:txBody>
      </p:sp>
      <p:sp>
        <p:nvSpPr>
          <p:cNvPr id="6" name="Rectangle 3"/>
          <p:cNvSpPr txBox="1">
            <a:spLocks noChangeArrowheads="1"/>
          </p:cNvSpPr>
          <p:nvPr/>
        </p:nvSpPr>
        <p:spPr bwMode="auto">
          <a:xfrm>
            <a:off x="539750" y="2057400"/>
            <a:ext cx="7993063" cy="4191000"/>
          </a:xfrm>
          <a:prstGeom prst="rect">
            <a:avLst/>
          </a:prstGeom>
          <a:noFill/>
          <a:ln w="9525">
            <a:noFill/>
            <a:miter lim="800000"/>
            <a:headEnd/>
            <a:tailEnd/>
          </a:ln>
        </p:spPr>
        <p:txBody>
          <a:bodyPr/>
          <a:lstStyle/>
          <a:p>
            <a:pPr marL="342900" indent="-342900" eaLnBrk="1" hangingPunct="1">
              <a:lnSpc>
                <a:spcPct val="90000"/>
              </a:lnSpc>
              <a:spcBef>
                <a:spcPct val="20000"/>
              </a:spcBef>
              <a:buSzPct val="85000"/>
              <a:buFontTx/>
              <a:buBlip>
                <a:blip r:embed="rId3"/>
              </a:buBlip>
              <a:defRPr/>
            </a:pPr>
            <a:r>
              <a:rPr lang="en-GB" sz="2800" kern="0" dirty="0">
                <a:latin typeface="+mn-lt"/>
                <a:cs typeface="+mn-cs"/>
              </a:rPr>
              <a:t>Checking student writing (e.g. to help with mass testing)</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Checking texts for classroom use</a:t>
            </a:r>
          </a:p>
          <a:p>
            <a:pPr eaLnBrk="1" hangingPunct="1">
              <a:lnSpc>
                <a:spcPct val="90000"/>
              </a:lnSpc>
              <a:spcBef>
                <a:spcPct val="20000"/>
              </a:spcBef>
              <a:buSzPct val="85000"/>
              <a:defRPr/>
            </a:pPr>
            <a:endParaRPr lang="en-GB" sz="2800" i="1"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Researching texts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descr="Large confetti"/>
          <p:cNvSpPr>
            <a:spLocks noGrp="1" noChangeArrowheads="1"/>
          </p:cNvSpPr>
          <p:nvPr>
            <p:ph type="title"/>
          </p:nvPr>
        </p:nvSpPr>
        <p:spPr/>
        <p:txBody>
          <a:bodyPr/>
          <a:lstStyle/>
          <a:p>
            <a:pPr eaLnBrk="1" hangingPunct="1"/>
            <a:r>
              <a:rPr lang="en-GB" altLang="en-US"/>
              <a:t>Summary: Text Inspector is</a:t>
            </a:r>
            <a:endParaRPr lang="en-US" altLang="en-US"/>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sp>
        <p:nvSpPr>
          <p:cNvPr id="5" name="Rectangle 3"/>
          <p:cNvSpPr txBox="1">
            <a:spLocks noChangeArrowheads="1"/>
          </p:cNvSpPr>
          <p:nvPr/>
        </p:nvSpPr>
        <p:spPr bwMode="auto">
          <a:xfrm>
            <a:off x="685800" y="2057400"/>
            <a:ext cx="6910388" cy="4038600"/>
          </a:xfrm>
          <a:prstGeom prst="rect">
            <a:avLst/>
          </a:prstGeom>
          <a:noFill/>
          <a:ln w="9525">
            <a:noFill/>
            <a:miter lim="800000"/>
            <a:headEnd/>
            <a:tailEnd/>
          </a:ln>
        </p:spPr>
        <p:txBody>
          <a:bodyPr/>
          <a:lstStyle/>
          <a:p>
            <a:pPr marL="342900" indent="-342900" algn="just" eaLnBrk="1" hangingPunct="1">
              <a:spcBef>
                <a:spcPct val="20000"/>
              </a:spcBef>
              <a:buSzPct val="85000"/>
              <a:buFont typeface="Arial" pitchFamily="34" charset="0"/>
              <a:buChar char="•"/>
              <a:defRPr/>
            </a:pPr>
            <a:endParaRPr lang="en-GB" sz="3200" kern="0" dirty="0">
              <a:latin typeface="+mn-lt"/>
              <a:cs typeface="+mn-cs"/>
            </a:endParaRPr>
          </a:p>
        </p:txBody>
      </p:sp>
      <p:sp>
        <p:nvSpPr>
          <p:cNvPr id="6" name="Rectangle 3"/>
          <p:cNvSpPr txBox="1">
            <a:spLocks noChangeArrowheads="1"/>
          </p:cNvSpPr>
          <p:nvPr/>
        </p:nvSpPr>
        <p:spPr bwMode="auto">
          <a:xfrm>
            <a:off x="539750" y="2057400"/>
            <a:ext cx="7632700" cy="4191000"/>
          </a:xfrm>
          <a:prstGeom prst="rect">
            <a:avLst/>
          </a:prstGeom>
          <a:noFill/>
          <a:ln w="9525">
            <a:noFill/>
            <a:miter lim="800000"/>
            <a:headEnd/>
            <a:tailEnd/>
          </a:ln>
        </p:spPr>
        <p:txBody>
          <a:bodyPr/>
          <a:lstStyle/>
          <a:p>
            <a:pPr marL="342900" indent="-342900" eaLnBrk="1" hangingPunct="1">
              <a:lnSpc>
                <a:spcPct val="90000"/>
              </a:lnSpc>
              <a:spcBef>
                <a:spcPct val="20000"/>
              </a:spcBef>
              <a:buSzPct val="85000"/>
              <a:buFontTx/>
              <a:buBlip>
                <a:blip r:embed="rId3"/>
              </a:buBlip>
              <a:defRPr/>
            </a:pPr>
            <a:r>
              <a:rPr lang="en-GB" sz="2800" kern="0" dirty="0">
                <a:latin typeface="+mn-lt"/>
                <a:cs typeface="+mn-cs"/>
              </a:rPr>
              <a:t>Based on meticulous research</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Easily accessible</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As detailed as you want it to be</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Very straightforward to use</a:t>
            </a:r>
          </a:p>
          <a:p>
            <a:pPr marL="342900" indent="-342900" eaLnBrk="1" hangingPunct="1">
              <a:lnSpc>
                <a:spcPct val="90000"/>
              </a:lnSpc>
              <a:spcBef>
                <a:spcPct val="20000"/>
              </a:spcBef>
              <a:buSzPct val="85000"/>
              <a:buFontTx/>
              <a:buBlip>
                <a:blip r:embed="rId3"/>
              </a:buBlip>
              <a:defRPr/>
            </a:pPr>
            <a:endParaRPr lang="en-GB" sz="2800" i="1" kern="0" dirty="0">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descr="Large confetti"/>
          <p:cNvSpPr>
            <a:spLocks noGrp="1" noChangeArrowheads="1"/>
          </p:cNvSpPr>
          <p:nvPr>
            <p:ph type="title"/>
          </p:nvPr>
        </p:nvSpPr>
        <p:spPr>
          <a:xfrm>
            <a:off x="642938" y="284163"/>
            <a:ext cx="8223250" cy="1143000"/>
          </a:xfrm>
        </p:spPr>
        <p:txBody>
          <a:bodyPr/>
          <a:lstStyle/>
          <a:p>
            <a:pPr eaLnBrk="1" hangingPunct="1"/>
            <a:r>
              <a:rPr lang="en-US" altLang="en-US" dirty="0">
                <a:solidFill>
                  <a:schemeClr val="tx1"/>
                </a:solidFill>
              </a:rPr>
              <a:t>Summary: the value of automated tools</a:t>
            </a:r>
          </a:p>
        </p:txBody>
      </p:sp>
      <p:sp>
        <p:nvSpPr>
          <p:cNvPr id="2" name="Content Placeholder 1"/>
          <p:cNvSpPr>
            <a:spLocks noGrp="1"/>
          </p:cNvSpPr>
          <p:nvPr>
            <p:ph idx="1"/>
          </p:nvPr>
        </p:nvSpPr>
        <p:spPr>
          <a:xfrm>
            <a:off x="685800" y="1628800"/>
            <a:ext cx="7772400" cy="4191000"/>
          </a:xfrm>
        </p:spPr>
        <p:txBody>
          <a:bodyPr/>
          <a:lstStyle/>
          <a:p>
            <a:pPr marL="514350" indent="-514350">
              <a:buFont typeface="+mj-lt"/>
              <a:buAutoNum type="alphaUcPeriod"/>
            </a:pPr>
            <a:r>
              <a:rPr lang="en-GB" dirty="0"/>
              <a:t>We need to analyse texts at multiple language-discourse levels: words, syntax, discourse, genre etcetera</a:t>
            </a:r>
          </a:p>
          <a:p>
            <a:pPr marL="514350" indent="-514350">
              <a:buFont typeface="+mj-lt"/>
              <a:buAutoNum type="alphaUcPeriod"/>
            </a:pPr>
            <a:r>
              <a:rPr lang="en-GB" dirty="0"/>
              <a:t>Automated tools provide a speedy and efficient way to compare texts on some of these levels, to </a:t>
            </a:r>
          </a:p>
          <a:p>
            <a:pPr marL="914400" lvl="1" indent="-514350">
              <a:buFont typeface="Arial" panose="020B0604020202020204" pitchFamily="34" charset="0"/>
              <a:buChar char="•"/>
            </a:pPr>
            <a:r>
              <a:rPr lang="en-GB" dirty="0"/>
              <a:t>improve reliability over human judgement/ checklists</a:t>
            </a:r>
          </a:p>
          <a:p>
            <a:pPr marL="914400" lvl="1" indent="-514350">
              <a:buFont typeface="Arial" panose="020B0604020202020204" pitchFamily="34" charset="0"/>
              <a:buChar char="•"/>
            </a:pPr>
            <a:r>
              <a:rPr lang="en-GB" dirty="0"/>
              <a:t>to complement expert judgement (connoisseurship)</a:t>
            </a:r>
          </a:p>
        </p:txBody>
      </p:sp>
    </p:spTree>
    <p:extLst>
      <p:ext uri="{BB962C8B-B14F-4D97-AF65-F5344CB8AC3E}">
        <p14:creationId xmlns:p14="http://schemas.microsoft.com/office/powerpoint/2010/main" val="39483944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descr="Large confetti"/>
          <p:cNvSpPr>
            <a:spLocks noGrp="1" noChangeArrowheads="1"/>
          </p:cNvSpPr>
          <p:nvPr>
            <p:ph type="title"/>
          </p:nvPr>
        </p:nvSpPr>
        <p:spPr/>
        <p:txBody>
          <a:bodyPr/>
          <a:lstStyle/>
          <a:p>
            <a:pPr eaLnBrk="1" hangingPunct="1"/>
            <a:r>
              <a:rPr lang="en-GB" altLang="en-US"/>
              <a:t>But…</a:t>
            </a:r>
            <a:endParaRPr lang="en-US" altLang="en-US"/>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sp>
        <p:nvSpPr>
          <p:cNvPr id="5" name="Rectangle 3"/>
          <p:cNvSpPr txBox="1">
            <a:spLocks noChangeArrowheads="1"/>
          </p:cNvSpPr>
          <p:nvPr/>
        </p:nvSpPr>
        <p:spPr bwMode="auto">
          <a:xfrm>
            <a:off x="685800" y="2057400"/>
            <a:ext cx="6910388" cy="4038600"/>
          </a:xfrm>
          <a:prstGeom prst="rect">
            <a:avLst/>
          </a:prstGeom>
          <a:noFill/>
          <a:ln w="9525">
            <a:noFill/>
            <a:miter lim="800000"/>
            <a:headEnd/>
            <a:tailEnd/>
          </a:ln>
        </p:spPr>
        <p:txBody>
          <a:bodyPr/>
          <a:lstStyle/>
          <a:p>
            <a:pPr marL="342900" indent="-342900" algn="just" eaLnBrk="1" hangingPunct="1">
              <a:spcBef>
                <a:spcPct val="20000"/>
              </a:spcBef>
              <a:buSzPct val="85000"/>
              <a:buFont typeface="Arial" pitchFamily="34" charset="0"/>
              <a:buChar char="•"/>
              <a:defRPr/>
            </a:pPr>
            <a:endParaRPr lang="en-GB" sz="3200" kern="0" dirty="0">
              <a:latin typeface="+mn-lt"/>
              <a:cs typeface="+mn-cs"/>
            </a:endParaRPr>
          </a:p>
        </p:txBody>
      </p:sp>
      <p:sp>
        <p:nvSpPr>
          <p:cNvPr id="6" name="Rectangle 3"/>
          <p:cNvSpPr txBox="1">
            <a:spLocks noChangeArrowheads="1"/>
          </p:cNvSpPr>
          <p:nvPr/>
        </p:nvSpPr>
        <p:spPr bwMode="auto">
          <a:xfrm>
            <a:off x="539750" y="2057400"/>
            <a:ext cx="7632700" cy="4191000"/>
          </a:xfrm>
          <a:prstGeom prst="rect">
            <a:avLst/>
          </a:prstGeom>
          <a:noFill/>
          <a:ln w="9525">
            <a:noFill/>
            <a:miter lim="800000"/>
            <a:headEnd/>
            <a:tailEnd/>
          </a:ln>
        </p:spPr>
        <p:txBody>
          <a:bodyPr/>
          <a:lstStyle/>
          <a:p>
            <a:pPr marL="342900" indent="-342900" eaLnBrk="1" hangingPunct="1">
              <a:lnSpc>
                <a:spcPct val="90000"/>
              </a:lnSpc>
              <a:spcBef>
                <a:spcPct val="20000"/>
              </a:spcBef>
              <a:buSzPct val="85000"/>
              <a:buFontTx/>
              <a:buBlip>
                <a:blip r:embed="rId3"/>
              </a:buBlip>
              <a:defRPr/>
            </a:pPr>
            <a:r>
              <a:rPr lang="en-GB" sz="2800" kern="0" dirty="0">
                <a:latin typeface="+mn-lt"/>
                <a:cs typeface="+mn-cs"/>
              </a:rPr>
              <a:t>Text Inspector is </a:t>
            </a:r>
            <a:r>
              <a:rPr lang="en-GB" sz="2800" u="sng" kern="0" dirty="0">
                <a:latin typeface="+mn-lt"/>
                <a:cs typeface="+mn-cs"/>
              </a:rPr>
              <a:t>not</a:t>
            </a:r>
            <a:r>
              <a:rPr lang="en-GB" sz="2800" kern="0" dirty="0">
                <a:latin typeface="+mn-lt"/>
                <a:cs typeface="+mn-cs"/>
              </a:rPr>
              <a:t> a complete, automated marking system</a:t>
            </a:r>
          </a:p>
          <a:p>
            <a:pPr eaLnBrk="1" hangingPunct="1">
              <a:lnSpc>
                <a:spcPct val="90000"/>
              </a:lnSpc>
              <a:spcBef>
                <a:spcPct val="20000"/>
              </a:spcBef>
              <a:buSzPct val="85000"/>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t>Text Inspector cannot measure everything (e.g. relevance)</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The teacher still needs to use judgement</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So we should see it as a valuable tool, not a panacea</a:t>
            </a:r>
          </a:p>
          <a:p>
            <a:pPr eaLnBrk="1" hangingPunct="1">
              <a:lnSpc>
                <a:spcPct val="90000"/>
              </a:lnSpc>
              <a:spcBef>
                <a:spcPct val="20000"/>
              </a:spcBef>
              <a:buSzPct val="85000"/>
              <a:defRPr/>
            </a:pPr>
            <a:endParaRPr lang="en-GB" sz="2800" i="1" kern="0" dirty="0">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descr="Large confetti"/>
          <p:cNvSpPr>
            <a:spLocks noGrp="1" noChangeArrowheads="1"/>
          </p:cNvSpPr>
          <p:nvPr>
            <p:ph type="title"/>
          </p:nvPr>
        </p:nvSpPr>
        <p:spPr/>
        <p:txBody>
          <a:bodyPr/>
          <a:lstStyle/>
          <a:p>
            <a:pPr eaLnBrk="1" hangingPunct="1"/>
            <a:r>
              <a:rPr lang="en-GB" altLang="en-US"/>
              <a:t>Thank you</a:t>
            </a:r>
          </a:p>
        </p:txBody>
      </p:sp>
      <p:sp>
        <p:nvSpPr>
          <p:cNvPr id="32771" name="Rectangle 3"/>
          <p:cNvSpPr>
            <a:spLocks noGrp="1" noChangeArrowheads="1"/>
          </p:cNvSpPr>
          <p:nvPr>
            <p:ph type="body" idx="1"/>
          </p:nvPr>
        </p:nvSpPr>
        <p:spPr/>
        <p:txBody>
          <a:bodyPr/>
          <a:lstStyle/>
          <a:p>
            <a:pPr eaLnBrk="1" hangingPunct="1">
              <a:buFontTx/>
              <a:buNone/>
            </a:pPr>
            <a:endParaRPr lang="en-GB" altLang="en-US" sz="2800"/>
          </a:p>
          <a:p>
            <a:pPr eaLnBrk="1" hangingPunct="1">
              <a:buFontTx/>
              <a:buNone/>
            </a:pPr>
            <a:endParaRPr lang="en-GB" altLang="en-US" sz="2800"/>
          </a:p>
          <a:p>
            <a:pPr algn="ctr" eaLnBrk="1" hangingPunct="1">
              <a:buFontTx/>
              <a:buNone/>
            </a:pPr>
            <a:endParaRPr lang="en-GB" altLang="en-US" sz="4400"/>
          </a:p>
          <a:p>
            <a:pPr algn="ctr" eaLnBrk="1" hangingPunct="1">
              <a:buFontTx/>
              <a:buNone/>
            </a:pPr>
            <a:r>
              <a:rPr lang="en-GB" altLang="en-US" sz="4400"/>
              <a:t>Stephen Bax</a:t>
            </a:r>
          </a:p>
          <a:p>
            <a:pPr algn="ctr" eaLnBrk="1" hangingPunct="1">
              <a:buFontTx/>
              <a:buNone/>
            </a:pPr>
            <a:r>
              <a:rPr lang="en-GB" altLang="en-US" sz="4400" i="1"/>
              <a:t>stephen.bax@open.ac.uk</a:t>
            </a:r>
          </a:p>
          <a:p>
            <a:pPr eaLnBrk="1" hangingPunct="1">
              <a:buFontTx/>
              <a:buNone/>
            </a:pPr>
            <a:endParaRPr lang="en-GB" altLang="en-US" sz="2800"/>
          </a:p>
        </p:txBody>
      </p:sp>
      <p:pic>
        <p:nvPicPr>
          <p:cNvPr id="5" name="Picture 4"/>
          <p:cNvPicPr/>
          <p:nvPr/>
        </p:nvPicPr>
        <p:blipFill>
          <a:blip r:embed="rId2" cstate="print"/>
          <a:stretch>
            <a:fillRect/>
          </a:stretch>
        </p:blipFill>
        <p:spPr>
          <a:xfrm>
            <a:off x="1835696" y="2204864"/>
            <a:ext cx="5838936" cy="1131469"/>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descr="Large confetti"/>
          <p:cNvSpPr>
            <a:spLocks noGrp="1" noChangeArrowheads="1"/>
          </p:cNvSpPr>
          <p:nvPr>
            <p:ph type="title"/>
          </p:nvPr>
        </p:nvSpPr>
        <p:spPr/>
        <p:txBody>
          <a:bodyPr/>
          <a:lstStyle/>
          <a:p>
            <a:pPr eaLnBrk="1" hangingPunct="1"/>
            <a:r>
              <a:rPr lang="en-GB" altLang="en-US" dirty="0"/>
              <a:t>Some reading</a:t>
            </a:r>
          </a:p>
        </p:txBody>
      </p:sp>
      <p:sp>
        <p:nvSpPr>
          <p:cNvPr id="43011" name="Rectangle 3"/>
          <p:cNvSpPr>
            <a:spLocks noGrp="1" noChangeArrowheads="1"/>
          </p:cNvSpPr>
          <p:nvPr>
            <p:ph type="body" idx="1"/>
          </p:nvPr>
        </p:nvSpPr>
        <p:spPr>
          <a:xfrm>
            <a:off x="685800" y="1974304"/>
            <a:ext cx="7772400" cy="4191000"/>
          </a:xfrm>
        </p:spPr>
        <p:txBody>
          <a:bodyPr/>
          <a:lstStyle/>
          <a:p>
            <a:pPr marL="0" indent="0">
              <a:buNone/>
            </a:pPr>
            <a:r>
              <a:rPr lang="en-GB" altLang="en-US" sz="1600" dirty="0"/>
              <a:t>Bax, S. (in preparation) ‘</a:t>
            </a:r>
            <a:r>
              <a:rPr lang="en-GB" sz="1600" i="1" dirty="0"/>
              <a:t>Criterial features in L2 Lexis:</a:t>
            </a:r>
            <a:r>
              <a:rPr lang="en-GB" sz="1600" dirty="0"/>
              <a:t> Towards a Level Lexical Profile of 	Learner English’</a:t>
            </a:r>
          </a:p>
          <a:p>
            <a:pPr marL="0" indent="0">
              <a:buNone/>
            </a:pPr>
            <a:endParaRPr lang="en-GB" sz="1600" dirty="0"/>
          </a:p>
          <a:p>
            <a:pPr eaLnBrk="1" hangingPunct="1">
              <a:buNone/>
            </a:pPr>
            <a:r>
              <a:rPr lang="en-GB" sz="1600" dirty="0"/>
              <a:t>Coxhead, A. (2000) A new academic word list. TESOL Quarterly 34 (2), 213-38. </a:t>
            </a:r>
          </a:p>
          <a:p>
            <a:pPr eaLnBrk="1" hangingPunct="1">
              <a:buNone/>
            </a:pPr>
            <a:r>
              <a:rPr lang="en-GB" sz="1600" dirty="0" err="1"/>
              <a:t>Graesser</a:t>
            </a:r>
            <a:r>
              <a:rPr lang="en-GB" sz="1600" dirty="0"/>
              <a:t>, A.C.,  McNamara, D.S. &amp; </a:t>
            </a:r>
            <a:r>
              <a:rPr lang="en-GB" sz="1600" dirty="0" err="1"/>
              <a:t>Kulikowich</a:t>
            </a:r>
            <a:r>
              <a:rPr lang="en-GB" sz="1600" dirty="0"/>
              <a:t>, J.M. (2011) </a:t>
            </a:r>
            <a:r>
              <a:rPr lang="en-GB" sz="1600" dirty="0" err="1"/>
              <a:t>Coh</a:t>
            </a:r>
            <a:r>
              <a:rPr lang="en-GB" sz="1600" dirty="0"/>
              <a:t>-Metrix: Providing multilevel analyses of text characteristics. Educational Researcher 40 (5) , 223-234. </a:t>
            </a:r>
          </a:p>
          <a:p>
            <a:pPr eaLnBrk="1" hangingPunct="1">
              <a:buNone/>
            </a:pPr>
            <a:r>
              <a:rPr lang="en-GB" sz="1600" dirty="0"/>
              <a:t>Green, A., Unaldi, A. &amp; Weir, C.J. (2010) Empiricism versus connoisseurship: establishing the </a:t>
            </a:r>
            <a:r>
              <a:rPr lang="en-GB" sz="1600" dirty="0" err="1"/>
              <a:t>appropriacy</a:t>
            </a:r>
            <a:r>
              <a:rPr lang="en-GB" sz="1600" dirty="0"/>
              <a:t> of texts for testing reading for academic purposes. Language Testing 27 (3), 1-21.</a:t>
            </a:r>
          </a:p>
          <a:p>
            <a:pPr eaLnBrk="1" hangingPunct="1">
              <a:buNone/>
            </a:pPr>
            <a:r>
              <a:rPr lang="en-GB" sz="1600" dirty="0"/>
              <a:t>Taylor, L &amp; C. Weir (2012) Automated approaches to establishing context validity in reading tests, Paper given at the 9</a:t>
            </a:r>
            <a:r>
              <a:rPr lang="en-GB" sz="1600" baseline="30000" dirty="0"/>
              <a:t>th</a:t>
            </a:r>
            <a:r>
              <a:rPr lang="en-GB" sz="1600" dirty="0"/>
              <a:t> EALTA Conference, Innsbruck, Austria –31 May to 3 June 2012</a:t>
            </a:r>
          </a:p>
          <a:p>
            <a:pPr eaLnBrk="1" hangingPunct="1">
              <a:buNone/>
            </a:pPr>
            <a:r>
              <a:rPr lang="en-GB" sz="1600" dirty="0"/>
              <a:t>Weir, C.J., Green, A., Chan, S., Taylor, L., Field, J., Nakatsuhara, F. &amp; Bax, S. (2012) Textual features of CAE reading texts  compared with IELTS reading and essential undergraduate texts. Interim report prepared for Cambridge ESOL Examinations.</a:t>
            </a:r>
            <a:endParaRPr lang="en-GB" altLang="en-US" sz="1600" i="1" dirty="0"/>
          </a:p>
          <a:p>
            <a:pPr eaLnBrk="1" hangingPunct="1">
              <a:buFontTx/>
              <a:buNone/>
            </a:pPr>
            <a:endParaRPr lang="en-GB" altLang="en-US" sz="2800" dirty="0"/>
          </a:p>
        </p:txBody>
      </p:sp>
    </p:spTree>
    <p:extLst>
      <p:ext uri="{BB962C8B-B14F-4D97-AF65-F5344CB8AC3E}">
        <p14:creationId xmlns:p14="http://schemas.microsoft.com/office/powerpoint/2010/main" val="9814879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a:solidFill>
                  <a:schemeClr val="tx1"/>
                </a:solidFill>
              </a:rPr>
              <a:t>D levels</a:t>
            </a:r>
            <a:endParaRPr lang="en-US" altLang="en-US" dirty="0">
              <a:solidFill>
                <a:schemeClr val="tx1"/>
              </a:solidFill>
            </a:endParaRPr>
          </a:p>
        </p:txBody>
      </p:sp>
      <p:sp>
        <p:nvSpPr>
          <p:cNvPr id="5" name="Rectangle 4"/>
          <p:cNvSpPr/>
          <p:nvPr/>
        </p:nvSpPr>
        <p:spPr>
          <a:xfrm>
            <a:off x="611560" y="1844824"/>
            <a:ext cx="7848872" cy="4093428"/>
          </a:xfrm>
          <a:prstGeom prst="rect">
            <a:avLst/>
          </a:prstGeom>
        </p:spPr>
        <p:txBody>
          <a:bodyPr wrap="square">
            <a:spAutoFit/>
          </a:bodyPr>
          <a:lstStyle/>
          <a:p>
            <a:r>
              <a:rPr lang="en-GB" sz="2000" dirty="0"/>
              <a:t>Although a departure from the CEFR itself, this is consistent with previous discussions of the CEFR and how it relates to higher levels of proficiency, which are summed up well in this remark from Nick </a:t>
            </a:r>
            <a:r>
              <a:rPr lang="en-GB" sz="2000" dirty="0" err="1"/>
              <a:t>Saville</a:t>
            </a:r>
            <a:r>
              <a:rPr lang="en-GB" sz="2000" dirty="0"/>
              <a:t>:</a:t>
            </a:r>
          </a:p>
          <a:p>
            <a:endParaRPr lang="en-GB" sz="2000" dirty="0"/>
          </a:p>
          <a:p>
            <a:pPr marL="361950"/>
            <a:r>
              <a:rPr lang="en-GB" sz="2000" i="1" dirty="0"/>
              <a:t>“Take, for example, the top level – C2. This is not described with reference to the competence of a well-educated native speaker (however that may be defined), but is conceived of as the highest level that learners might aspire to reach within the normal educational processes available to them in learning another language. </a:t>
            </a:r>
            <a:r>
              <a:rPr lang="en-GB" sz="2000" i="1" u="sng" dirty="0"/>
              <a:t>Language specialists such as interpreters, professional writers and so on may develop skills which exceed the C2 level thus allowing</a:t>
            </a:r>
            <a:br>
              <a:rPr lang="en-GB" sz="2000" dirty="0"/>
            </a:br>
            <a:r>
              <a:rPr lang="en-GB" sz="2000" i="1" u="sng" dirty="0"/>
              <a:t>for a possible D level</a:t>
            </a:r>
            <a:r>
              <a:rPr lang="en-GB" sz="2000" i="1" dirty="0"/>
              <a:t>.” </a:t>
            </a:r>
          </a:p>
          <a:p>
            <a:pPr marL="361950" algn="r"/>
            <a:r>
              <a:rPr lang="en-GB" sz="2000" i="1" dirty="0"/>
              <a:t>(</a:t>
            </a:r>
            <a:r>
              <a:rPr lang="en-GB" sz="2000" i="1" dirty="0" err="1"/>
              <a:t>Saville</a:t>
            </a:r>
            <a:r>
              <a:rPr lang="en-GB" sz="2000" i="1" dirty="0"/>
              <a:t>, 2012:20, emphasis added)</a:t>
            </a:r>
            <a:endParaRPr lang="en-GB" sz="2000" dirty="0"/>
          </a:p>
        </p:txBody>
      </p:sp>
    </p:spTree>
    <p:extLst>
      <p:ext uri="{BB962C8B-B14F-4D97-AF65-F5344CB8AC3E}">
        <p14:creationId xmlns:p14="http://schemas.microsoft.com/office/powerpoint/2010/main" val="3838419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descr="Large confetti"/>
          <p:cNvSpPr>
            <a:spLocks noGrp="1"/>
          </p:cNvSpPr>
          <p:nvPr>
            <p:ph type="title"/>
          </p:nvPr>
        </p:nvSpPr>
        <p:spPr/>
        <p:txBody>
          <a:bodyPr/>
          <a:lstStyle/>
          <a:p>
            <a:r>
              <a:rPr lang="en-GB" altLang="en-US" dirty="0">
                <a:solidFill>
                  <a:srgbClr val="00498B"/>
                </a:solidFill>
              </a:rPr>
              <a:t>Background</a:t>
            </a:r>
            <a:endParaRPr lang="en-GB" altLang="en-US" dirty="0"/>
          </a:p>
        </p:txBody>
      </p:sp>
      <p:sp>
        <p:nvSpPr>
          <p:cNvPr id="20483" name="Content Placeholder 2"/>
          <p:cNvSpPr>
            <a:spLocks noGrp="1"/>
          </p:cNvSpPr>
          <p:nvPr>
            <p:ph sz="half" idx="1"/>
          </p:nvPr>
        </p:nvSpPr>
        <p:spPr/>
        <p:txBody>
          <a:bodyPr/>
          <a:lstStyle/>
          <a:p>
            <a:pPr marL="0" indent="0">
              <a:buFontTx/>
              <a:buNone/>
            </a:pPr>
            <a:endParaRPr lang="en-US" altLang="en-US"/>
          </a:p>
        </p:txBody>
      </p:sp>
      <p:sp>
        <p:nvSpPr>
          <p:cNvPr id="4" name="Content Placeholder 3"/>
          <p:cNvSpPr>
            <a:spLocks noGrp="1"/>
          </p:cNvSpPr>
          <p:nvPr>
            <p:ph sz="half" idx="2"/>
          </p:nvPr>
        </p:nvSpPr>
        <p:spPr>
          <a:xfrm>
            <a:off x="4932363" y="1856495"/>
            <a:ext cx="3792537" cy="4038600"/>
          </a:xfrm>
        </p:spPr>
        <p:txBody>
          <a:bodyPr/>
          <a:lstStyle/>
          <a:p>
            <a:pPr marL="109537" indent="0">
              <a:buClr>
                <a:srgbClr val="0042A1"/>
              </a:buClr>
              <a:buSzTx/>
              <a:buNone/>
              <a:defRPr/>
            </a:pPr>
            <a:r>
              <a:rPr lang="en-GB" dirty="0"/>
              <a:t>Weir, C J (2005) </a:t>
            </a:r>
            <a:r>
              <a:rPr lang="en-GB" i="1" dirty="0"/>
              <a:t>Language Testing and Validation: An Evidence-Based Approach,</a:t>
            </a:r>
            <a:r>
              <a:rPr lang="en-GB" dirty="0"/>
              <a:t> Basingstoke: Palgrave Macmillan. </a:t>
            </a:r>
            <a:endParaRPr lang="en-GB" altLang="en-US" dirty="0">
              <a:solidFill>
                <a:srgbClr val="0B0705"/>
              </a:solidFill>
            </a:endParaRPr>
          </a:p>
          <a:p>
            <a:pPr>
              <a:buSzPct val="100000"/>
              <a:defRPr/>
            </a:pPr>
            <a:endParaRPr lang="en-US" dirty="0">
              <a:solidFill>
                <a:srgbClr val="00498B"/>
              </a:solidFill>
            </a:endParaRPr>
          </a:p>
        </p:txBody>
      </p:sp>
      <p:pic>
        <p:nvPicPr>
          <p:cNvPr id="2" name="Picture 1"/>
          <p:cNvPicPr>
            <a:picLocks noChangeAspect="1"/>
          </p:cNvPicPr>
          <p:nvPr/>
        </p:nvPicPr>
        <p:blipFill>
          <a:blip r:embed="rId2" cstate="print"/>
          <a:stretch>
            <a:fillRect/>
          </a:stretch>
        </p:blipFill>
        <p:spPr>
          <a:xfrm>
            <a:off x="827584" y="1772816"/>
            <a:ext cx="3200400" cy="4772025"/>
          </a:xfrm>
          <a:prstGeom prst="rect">
            <a:avLst/>
          </a:prstGeom>
        </p:spPr>
      </p:pic>
    </p:spTree>
    <p:extLst>
      <p:ext uri="{BB962C8B-B14F-4D97-AF65-F5344CB8AC3E}">
        <p14:creationId xmlns:p14="http://schemas.microsoft.com/office/powerpoint/2010/main" val="979488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descr="Large confetti"/>
          <p:cNvSpPr>
            <a:spLocks noGrp="1"/>
          </p:cNvSpPr>
          <p:nvPr>
            <p:ph type="title"/>
          </p:nvPr>
        </p:nvSpPr>
        <p:spPr/>
        <p:txBody>
          <a:bodyPr/>
          <a:lstStyle/>
          <a:p>
            <a:r>
              <a:rPr lang="en-GB" altLang="en-US">
                <a:solidFill>
                  <a:srgbClr val="00498B"/>
                </a:solidFill>
              </a:rPr>
              <a:t>Sources of validity evidence</a:t>
            </a:r>
            <a:endParaRPr lang="en-GB" altLang="en-US"/>
          </a:p>
        </p:txBody>
      </p:sp>
      <p:sp>
        <p:nvSpPr>
          <p:cNvPr id="20483" name="Content Placeholder 2"/>
          <p:cNvSpPr>
            <a:spLocks noGrp="1"/>
          </p:cNvSpPr>
          <p:nvPr>
            <p:ph sz="half" idx="1"/>
          </p:nvPr>
        </p:nvSpPr>
        <p:spPr/>
        <p:txBody>
          <a:bodyPr/>
          <a:lstStyle/>
          <a:p>
            <a:pPr marL="0" indent="0">
              <a:buFontTx/>
              <a:buNone/>
            </a:pPr>
            <a:endParaRPr lang="en-US" altLang="en-US"/>
          </a:p>
        </p:txBody>
      </p:sp>
      <p:sp>
        <p:nvSpPr>
          <p:cNvPr id="4" name="Content Placeholder 3"/>
          <p:cNvSpPr>
            <a:spLocks noGrp="1"/>
          </p:cNvSpPr>
          <p:nvPr>
            <p:ph sz="half" idx="2"/>
          </p:nvPr>
        </p:nvSpPr>
        <p:spPr>
          <a:xfrm>
            <a:off x="4932363" y="1856495"/>
            <a:ext cx="3792537" cy="4038600"/>
          </a:xfrm>
        </p:spPr>
        <p:txBody>
          <a:bodyPr/>
          <a:lstStyle/>
          <a:p>
            <a:pPr marL="365125" indent="-255588">
              <a:buClr>
                <a:srgbClr val="0042A1"/>
              </a:buClr>
              <a:buSzTx/>
              <a:defRPr/>
            </a:pPr>
            <a:r>
              <a:rPr lang="en-GB" altLang="en-US" dirty="0">
                <a:solidFill>
                  <a:srgbClr val="0B0705"/>
                </a:solidFill>
              </a:rPr>
              <a:t> test-taker characteristics</a:t>
            </a:r>
          </a:p>
          <a:p>
            <a:pPr marL="365125" indent="-255588">
              <a:buClr>
                <a:srgbClr val="0042A1"/>
              </a:buClr>
              <a:buSzTx/>
              <a:defRPr/>
            </a:pPr>
            <a:r>
              <a:rPr lang="en-GB" altLang="en-US" dirty="0">
                <a:solidFill>
                  <a:srgbClr val="0B0705"/>
                </a:solidFill>
              </a:rPr>
              <a:t> cognitive focused</a:t>
            </a:r>
          </a:p>
          <a:p>
            <a:pPr marL="365125" indent="-255588">
              <a:buClr>
                <a:srgbClr val="0042A1"/>
              </a:buClr>
              <a:buSzTx/>
              <a:defRPr/>
            </a:pPr>
            <a:r>
              <a:rPr lang="en-GB" altLang="en-US" dirty="0">
                <a:solidFill>
                  <a:srgbClr val="0B0705"/>
                </a:solidFill>
              </a:rPr>
              <a:t> context focused </a:t>
            </a:r>
          </a:p>
          <a:p>
            <a:pPr marL="365125" indent="-255588">
              <a:buClr>
                <a:srgbClr val="0042A1"/>
              </a:buClr>
              <a:buSzTx/>
              <a:defRPr/>
            </a:pPr>
            <a:r>
              <a:rPr lang="en-GB" altLang="en-US" dirty="0">
                <a:solidFill>
                  <a:srgbClr val="0B0705"/>
                </a:solidFill>
              </a:rPr>
              <a:t> scoring focused</a:t>
            </a:r>
          </a:p>
          <a:p>
            <a:pPr marL="365125" indent="-255588">
              <a:buClr>
                <a:srgbClr val="0042A1"/>
              </a:buClr>
              <a:buSzTx/>
              <a:defRPr/>
            </a:pPr>
            <a:r>
              <a:rPr lang="en-GB" altLang="en-US" dirty="0">
                <a:solidFill>
                  <a:srgbClr val="0B0705"/>
                </a:solidFill>
              </a:rPr>
              <a:t> criterion focused (external)</a:t>
            </a:r>
          </a:p>
          <a:p>
            <a:pPr marL="365125" indent="-255588">
              <a:buClr>
                <a:srgbClr val="0042A1"/>
              </a:buClr>
              <a:buSzTx/>
              <a:defRPr/>
            </a:pPr>
            <a:r>
              <a:rPr lang="en-GB" altLang="en-US" dirty="0">
                <a:solidFill>
                  <a:srgbClr val="0B0705"/>
                </a:solidFill>
              </a:rPr>
              <a:t> consequentially focused</a:t>
            </a:r>
          </a:p>
          <a:p>
            <a:pPr marL="109537" indent="0" algn="r">
              <a:buClr>
                <a:srgbClr val="0042A1"/>
              </a:buClr>
              <a:buSzTx/>
              <a:buNone/>
              <a:defRPr/>
            </a:pPr>
            <a:r>
              <a:rPr lang="en-GB" sz="1400" dirty="0"/>
              <a:t>Weir, C J (2005) </a:t>
            </a:r>
            <a:r>
              <a:rPr lang="en-GB" sz="1400" i="1" dirty="0"/>
              <a:t>Language Testing and Validation: An Evidence-Based Approach,</a:t>
            </a:r>
            <a:r>
              <a:rPr lang="en-GB" sz="1400" dirty="0"/>
              <a:t> Basingstoke: Palgrave Macmillan. </a:t>
            </a:r>
            <a:endParaRPr lang="en-GB" altLang="en-US" sz="1400" dirty="0">
              <a:solidFill>
                <a:srgbClr val="0B0705"/>
              </a:solidFill>
            </a:endParaRPr>
          </a:p>
          <a:p>
            <a:pPr>
              <a:buSzPct val="100000"/>
              <a:defRPr/>
            </a:pPr>
            <a:endParaRPr lang="en-US" sz="1600" dirty="0">
              <a:solidFill>
                <a:srgbClr val="00498B"/>
              </a:solidFill>
            </a:endParaRPr>
          </a:p>
        </p:txBody>
      </p:sp>
      <p:grpSp>
        <p:nvGrpSpPr>
          <p:cNvPr id="2" name="Group 122"/>
          <p:cNvGrpSpPr>
            <a:grpSpLocks/>
          </p:cNvGrpSpPr>
          <p:nvPr/>
        </p:nvGrpSpPr>
        <p:grpSpPr bwMode="auto">
          <a:xfrm>
            <a:off x="341313" y="2030413"/>
            <a:ext cx="4591050" cy="4032250"/>
            <a:chOff x="1981" y="6574"/>
            <a:chExt cx="7545" cy="4912"/>
          </a:xfrm>
        </p:grpSpPr>
        <p:grpSp>
          <p:nvGrpSpPr>
            <p:cNvPr id="3" name="Canvas 2"/>
            <p:cNvGrpSpPr>
              <a:grpSpLocks/>
            </p:cNvGrpSpPr>
            <p:nvPr/>
          </p:nvGrpSpPr>
          <p:grpSpPr bwMode="auto">
            <a:xfrm>
              <a:off x="1981" y="6574"/>
              <a:ext cx="7545" cy="4912"/>
              <a:chOff x="0" y="0"/>
              <a:chExt cx="47910" cy="31191"/>
            </a:xfrm>
          </p:grpSpPr>
          <p:sp>
            <p:nvSpPr>
              <p:cNvPr id="10" name="AutoShape 3"/>
              <p:cNvSpPr>
                <a:spLocks noChangeAspect="1" noChangeArrowheads="1"/>
              </p:cNvSpPr>
              <p:nvPr/>
            </p:nvSpPr>
            <p:spPr bwMode="auto">
              <a:xfrm>
                <a:off x="0" y="0"/>
                <a:ext cx="47910" cy="31191"/>
              </a:xfrm>
              <a:prstGeom prst="rect">
                <a:avLst/>
              </a:prstGeom>
              <a:ln>
                <a:headEnd/>
                <a:tailEnd/>
              </a:ln>
              <a:extLst/>
            </p:spPr>
            <p:style>
              <a:lnRef idx="2">
                <a:schemeClr val="accent1"/>
              </a:lnRef>
              <a:fillRef idx="1">
                <a:schemeClr val="lt1"/>
              </a:fillRef>
              <a:effectRef idx="0">
                <a:schemeClr val="accent1"/>
              </a:effectRef>
              <a:fontRef idx="minor">
                <a:schemeClr val="dk1"/>
              </a:fontRef>
            </p:style>
            <p:txBody>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algn="ctr" eaLnBrk="0" fontAlgn="base" hangingPunct="0">
                  <a:spcBef>
                    <a:spcPct val="0"/>
                  </a:spcBef>
                  <a:spcAft>
                    <a:spcPct val="0"/>
                  </a:spcAft>
                  <a:defRPr sz="2400" b="1">
                    <a:solidFill>
                      <a:schemeClr val="tx1"/>
                    </a:solidFill>
                    <a:latin typeface="Arial" pitchFamily="34" charset="0"/>
                  </a:defRPr>
                </a:lvl6pPr>
                <a:lvl7pPr marL="2971800" indent="-228600" algn="ctr" eaLnBrk="0" fontAlgn="base" hangingPunct="0">
                  <a:spcBef>
                    <a:spcPct val="0"/>
                  </a:spcBef>
                  <a:spcAft>
                    <a:spcPct val="0"/>
                  </a:spcAft>
                  <a:defRPr sz="2400" b="1">
                    <a:solidFill>
                      <a:schemeClr val="tx1"/>
                    </a:solidFill>
                    <a:latin typeface="Arial" pitchFamily="34" charset="0"/>
                  </a:defRPr>
                </a:lvl7pPr>
                <a:lvl8pPr marL="3429000" indent="-228600" algn="ctr" eaLnBrk="0" fontAlgn="base" hangingPunct="0">
                  <a:spcBef>
                    <a:spcPct val="0"/>
                  </a:spcBef>
                  <a:spcAft>
                    <a:spcPct val="0"/>
                  </a:spcAft>
                  <a:defRPr sz="2400" b="1">
                    <a:solidFill>
                      <a:schemeClr val="tx1"/>
                    </a:solidFill>
                    <a:latin typeface="Arial" pitchFamily="34" charset="0"/>
                  </a:defRPr>
                </a:lvl8pPr>
                <a:lvl9pPr marL="3886200" indent="-228600" algn="ctr" eaLnBrk="0" fontAlgn="base" hangingPunct="0">
                  <a:spcBef>
                    <a:spcPct val="0"/>
                  </a:spcBef>
                  <a:spcAft>
                    <a:spcPct val="0"/>
                  </a:spcAft>
                  <a:defRPr sz="2400" b="1">
                    <a:solidFill>
                      <a:schemeClr val="tx1"/>
                    </a:solidFill>
                    <a:latin typeface="Arial" pitchFamily="34" charset="0"/>
                  </a:defRPr>
                </a:lvl9pPr>
              </a:lstStyle>
              <a:p>
                <a:pPr eaLnBrk="1" hangingPunct="1">
                  <a:defRPr/>
                </a:pPr>
                <a:endParaRPr lang="en-GB" altLang="en-US" sz="1200" b="0">
                  <a:latin typeface="Lucida Sans Unicode" pitchFamily="34" charset="0"/>
                </a:endParaRPr>
              </a:p>
            </p:txBody>
          </p:sp>
          <p:sp>
            <p:nvSpPr>
              <p:cNvPr id="20491" name="Rectangle 4"/>
              <p:cNvSpPr>
                <a:spLocks noChangeArrowheads="1"/>
              </p:cNvSpPr>
              <p:nvPr/>
            </p:nvSpPr>
            <p:spPr bwMode="auto">
              <a:xfrm>
                <a:off x="20564" y="1073"/>
                <a:ext cx="9549" cy="3010"/>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Test Taker</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2" name="Text Box 5"/>
              <p:cNvSpPr txBox="1">
                <a:spLocks noChangeArrowheads="1"/>
              </p:cNvSpPr>
              <p:nvPr/>
            </p:nvSpPr>
            <p:spPr bwMode="auto">
              <a:xfrm>
                <a:off x="1905" y="6037"/>
                <a:ext cx="13417" cy="3594"/>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Context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3" name="Text Box 6"/>
              <p:cNvSpPr txBox="1">
                <a:spLocks noChangeArrowheads="1"/>
              </p:cNvSpPr>
              <p:nvPr/>
            </p:nvSpPr>
            <p:spPr bwMode="auto">
              <a:xfrm>
                <a:off x="18585" y="5898"/>
                <a:ext cx="14049" cy="3733"/>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Cognitive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4" name="Text Box 7"/>
              <p:cNvSpPr txBox="1">
                <a:spLocks noChangeArrowheads="1"/>
              </p:cNvSpPr>
              <p:nvPr/>
            </p:nvSpPr>
            <p:spPr bwMode="auto">
              <a:xfrm>
                <a:off x="20219" y="11376"/>
                <a:ext cx="9894" cy="3251"/>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Response</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5" name="Text Box 8"/>
              <p:cNvSpPr txBox="1">
                <a:spLocks noChangeArrowheads="1"/>
              </p:cNvSpPr>
              <p:nvPr/>
            </p:nvSpPr>
            <p:spPr bwMode="auto">
              <a:xfrm>
                <a:off x="19307" y="16494"/>
                <a:ext cx="14325" cy="3040"/>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Scoring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6" name="Text Box 9"/>
              <p:cNvSpPr txBox="1">
                <a:spLocks noChangeArrowheads="1"/>
              </p:cNvSpPr>
              <p:nvPr/>
            </p:nvSpPr>
            <p:spPr bwMode="auto">
              <a:xfrm>
                <a:off x="19307" y="21748"/>
                <a:ext cx="12757" cy="3024"/>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Score/Grade</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7" name="Text Box 10"/>
              <p:cNvSpPr txBox="1">
                <a:spLocks noChangeArrowheads="1"/>
              </p:cNvSpPr>
              <p:nvPr/>
            </p:nvSpPr>
            <p:spPr bwMode="auto">
              <a:xfrm>
                <a:off x="1905" y="26017"/>
                <a:ext cx="16650" cy="3745"/>
              </a:xfrm>
              <a:prstGeom prst="rect">
                <a:avLst/>
              </a:prstGeom>
              <a:solidFill>
                <a:srgbClr val="FFFFFF"/>
              </a:solidFill>
              <a:ln w="19050">
                <a:solidFill>
                  <a:srgbClr val="333333"/>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Consequential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8" name="Text Box 11"/>
              <p:cNvSpPr txBox="1">
                <a:spLocks noChangeArrowheads="1"/>
              </p:cNvSpPr>
              <p:nvPr/>
            </p:nvSpPr>
            <p:spPr bwMode="auto">
              <a:xfrm>
                <a:off x="28445" y="26017"/>
                <a:ext cx="18152" cy="3745"/>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Criterion-related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9" name="Line 12"/>
              <p:cNvSpPr>
                <a:spLocks noChangeShapeType="1"/>
              </p:cNvSpPr>
              <p:nvPr/>
            </p:nvSpPr>
            <p:spPr bwMode="auto">
              <a:xfrm flipH="1">
                <a:off x="25257" y="4083"/>
                <a:ext cx="89" cy="1815"/>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500" name="Line 13"/>
              <p:cNvSpPr>
                <a:spLocks noChangeShapeType="1"/>
              </p:cNvSpPr>
              <p:nvPr/>
            </p:nvSpPr>
            <p:spPr bwMode="auto">
              <a:xfrm>
                <a:off x="25175" y="14627"/>
                <a:ext cx="0" cy="1867"/>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501" name="Line 14"/>
              <p:cNvSpPr>
                <a:spLocks noChangeShapeType="1"/>
              </p:cNvSpPr>
              <p:nvPr/>
            </p:nvSpPr>
            <p:spPr bwMode="auto">
              <a:xfrm>
                <a:off x="25169" y="19534"/>
                <a:ext cx="6" cy="2214"/>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502" name="Line 15"/>
              <p:cNvSpPr>
                <a:spLocks noChangeShapeType="1"/>
              </p:cNvSpPr>
              <p:nvPr/>
            </p:nvSpPr>
            <p:spPr bwMode="auto">
              <a:xfrm flipH="1">
                <a:off x="8055" y="23007"/>
                <a:ext cx="11252"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503" name="Line 16"/>
              <p:cNvSpPr>
                <a:spLocks noChangeShapeType="1"/>
              </p:cNvSpPr>
              <p:nvPr/>
            </p:nvSpPr>
            <p:spPr bwMode="auto">
              <a:xfrm flipH="1">
                <a:off x="32064" y="23112"/>
                <a:ext cx="11252"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504" name="Line 17"/>
              <p:cNvSpPr>
                <a:spLocks noChangeShapeType="1"/>
              </p:cNvSpPr>
              <p:nvPr/>
            </p:nvSpPr>
            <p:spPr bwMode="auto">
              <a:xfrm>
                <a:off x="7974" y="23007"/>
                <a:ext cx="0" cy="301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505" name="Line 18"/>
              <p:cNvSpPr>
                <a:spLocks noChangeShapeType="1"/>
              </p:cNvSpPr>
              <p:nvPr/>
            </p:nvSpPr>
            <p:spPr bwMode="auto">
              <a:xfrm>
                <a:off x="43316" y="23007"/>
                <a:ext cx="0" cy="301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506" name="Line 19"/>
              <p:cNvSpPr>
                <a:spLocks noChangeShapeType="1"/>
              </p:cNvSpPr>
              <p:nvPr/>
            </p:nvSpPr>
            <p:spPr bwMode="auto">
              <a:xfrm>
                <a:off x="15322" y="8195"/>
                <a:ext cx="3233" cy="7"/>
              </a:xfrm>
              <a:prstGeom prst="line">
                <a:avLst/>
              </a:prstGeom>
              <a:noFill/>
              <a:ln w="2857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507" name="Line 20"/>
              <p:cNvSpPr>
                <a:spLocks noChangeShapeType="1"/>
              </p:cNvSpPr>
              <p:nvPr/>
            </p:nvSpPr>
            <p:spPr bwMode="auto">
              <a:xfrm flipH="1">
                <a:off x="25175" y="9631"/>
                <a:ext cx="82" cy="1745"/>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5" name="Group 123"/>
            <p:cNvGrpSpPr>
              <a:grpSpLocks/>
            </p:cNvGrpSpPr>
            <p:nvPr/>
          </p:nvGrpSpPr>
          <p:grpSpPr bwMode="auto">
            <a:xfrm>
              <a:off x="3326" y="6978"/>
              <a:ext cx="1895" cy="2476"/>
              <a:chOff x="3326" y="6978"/>
              <a:chExt cx="1895" cy="2476"/>
            </a:xfrm>
          </p:grpSpPr>
          <p:sp>
            <p:nvSpPr>
              <p:cNvPr id="8" name="直線矢印コネクタ 2"/>
              <p:cNvSpPr>
                <a:spLocks noChangeShapeType="1"/>
              </p:cNvSpPr>
              <p:nvPr/>
            </p:nvSpPr>
            <p:spPr bwMode="auto">
              <a:xfrm>
                <a:off x="3332" y="8100"/>
                <a:ext cx="1696" cy="1354"/>
              </a:xfrm>
              <a:prstGeom prst="bentConnector3">
                <a:avLst>
                  <a:gd name="adj1" fmla="val 588"/>
                </a:avLst>
              </a:prstGeom>
              <a:noFill/>
              <a:ln w="25400">
                <a:solidFill>
                  <a:srgbClr val="000000"/>
                </a:solidFill>
                <a:miter lim="800000"/>
                <a:headEnd type="triangle" w="med" len="med"/>
                <a:tailEnd type="triangle" w="med" len="med"/>
              </a:ln>
              <a:effectLst>
                <a:outerShdw dist="20000" dir="5400000" rotWithShape="0">
                  <a:srgbClr val="808080">
                    <a:alpha val="37999"/>
                  </a:srgbClr>
                </a:outerShdw>
              </a:effectLst>
            </p:spPr>
            <p:txBody>
              <a:bodyPr/>
              <a:lstStyle/>
              <a:p>
                <a:pPr fontAlgn="auto">
                  <a:spcBef>
                    <a:spcPts val="0"/>
                  </a:spcBef>
                  <a:spcAft>
                    <a:spcPts val="0"/>
                  </a:spcAft>
                  <a:defRPr/>
                </a:pPr>
                <a:endParaRPr lang="en-GB" sz="1200">
                  <a:latin typeface="+mn-lt"/>
                </a:endParaRPr>
              </a:p>
            </p:txBody>
          </p:sp>
          <p:sp>
            <p:nvSpPr>
              <p:cNvPr id="9" name="直線矢印コネクタ 3"/>
              <p:cNvSpPr>
                <a:spLocks noChangeShapeType="1"/>
              </p:cNvSpPr>
              <p:nvPr/>
            </p:nvSpPr>
            <p:spPr bwMode="auto">
              <a:xfrm rot="10800000" flipV="1">
                <a:off x="3356" y="6978"/>
                <a:ext cx="1871" cy="495"/>
              </a:xfrm>
              <a:prstGeom prst="bentConnector3">
                <a:avLst>
                  <a:gd name="adj1" fmla="val 99944"/>
                </a:avLst>
              </a:prstGeom>
              <a:noFill/>
              <a:ln w="25400">
                <a:solidFill>
                  <a:srgbClr val="000000"/>
                </a:solidFill>
                <a:miter lim="800000"/>
                <a:headEnd/>
                <a:tailEnd type="triangle" w="med" len="med"/>
              </a:ln>
              <a:effectLst>
                <a:outerShdw dist="20000" dir="5400000" rotWithShape="0">
                  <a:srgbClr val="808080">
                    <a:alpha val="37999"/>
                  </a:srgbClr>
                </a:outerShdw>
              </a:effectLst>
            </p:spPr>
            <p:txBody>
              <a:bodyPr/>
              <a:lstStyle/>
              <a:p>
                <a:pPr fontAlgn="auto">
                  <a:spcBef>
                    <a:spcPts val="0"/>
                  </a:spcBef>
                  <a:spcAft>
                    <a:spcPts val="0"/>
                  </a:spcAft>
                  <a:defRPr/>
                </a:pPr>
                <a:endParaRPr lang="en-GB" sz="1200">
                  <a:latin typeface="+mn-lt"/>
                </a:endParaRPr>
              </a:p>
            </p:txBody>
          </p:sp>
        </p:gr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a:solidFill>
                  <a:schemeClr val="tx1"/>
                </a:solidFill>
              </a:rPr>
              <a:t>Context validity in reading</a:t>
            </a:r>
            <a:endParaRPr lang="en-US" altLang="en-US" dirty="0">
              <a:solidFill>
                <a:schemeClr val="tx1"/>
              </a:solidFill>
            </a:endParaRPr>
          </a:p>
        </p:txBody>
      </p:sp>
      <p:sp>
        <p:nvSpPr>
          <p:cNvPr id="2" name="Content Placeholder 1"/>
          <p:cNvSpPr>
            <a:spLocks noGrp="1"/>
          </p:cNvSpPr>
          <p:nvPr>
            <p:ph idx="1"/>
          </p:nvPr>
        </p:nvSpPr>
        <p:spPr>
          <a:xfrm>
            <a:off x="685800" y="1844824"/>
            <a:ext cx="7772400" cy="4191000"/>
          </a:xfrm>
        </p:spPr>
        <p:txBody>
          <a:bodyPr/>
          <a:lstStyle/>
          <a:p>
            <a:pPr marL="0" indent="0">
              <a:buNone/>
            </a:pPr>
            <a:r>
              <a:rPr lang="en-GB" dirty="0"/>
              <a:t>Context validity relates to the appropriateness of:</a:t>
            </a:r>
          </a:p>
          <a:p>
            <a:pPr marL="514350" indent="-514350">
              <a:buFont typeface="+mj-lt"/>
              <a:buAutoNum type="alphaUcPeriod"/>
            </a:pPr>
            <a:r>
              <a:rPr lang="en-GB" dirty="0"/>
              <a:t>the </a:t>
            </a:r>
            <a:r>
              <a:rPr lang="en-GB" b="1" i="1" dirty="0"/>
              <a:t>linguistic and content demands of the text to be processed</a:t>
            </a:r>
            <a:r>
              <a:rPr lang="en-GB" dirty="0"/>
              <a:t> (i.e. read and comprehended), and </a:t>
            </a:r>
          </a:p>
          <a:p>
            <a:pPr marL="514350" indent="-514350">
              <a:buFont typeface="+mj-lt"/>
              <a:buAutoNum type="alphaUcPeriod"/>
            </a:pPr>
            <a:r>
              <a:rPr lang="en-GB" b="1" i="1" dirty="0"/>
              <a:t>the features of the task setting</a:t>
            </a:r>
            <a:r>
              <a:rPr lang="en-GB" dirty="0"/>
              <a:t> that impact on task completion </a:t>
            </a:r>
          </a:p>
          <a:p>
            <a:pPr marL="0" indent="0" algn="r">
              <a:buNone/>
            </a:pPr>
            <a:endParaRPr lang="en-GB" sz="1400" dirty="0"/>
          </a:p>
          <a:p>
            <a:pPr marL="0" indent="0" algn="r">
              <a:buNone/>
            </a:pPr>
            <a:r>
              <a:rPr lang="en-GB" sz="1400" dirty="0"/>
              <a:t>Taylor, L. and C. Weir CRELLA, University of Bedfordshire</a:t>
            </a:r>
          </a:p>
          <a:p>
            <a:pPr marL="0" indent="0" algn="r">
              <a:buNone/>
            </a:pPr>
            <a:r>
              <a:rPr lang="en-GB" sz="1400" dirty="0"/>
              <a:t>Paper given at the 9th EALTA Conference, Innsbruck, Austria –31 May to 3 June 2012</a:t>
            </a:r>
          </a:p>
        </p:txBody>
      </p:sp>
    </p:spTree>
    <p:extLst>
      <p:ext uri="{BB962C8B-B14F-4D97-AF65-F5344CB8AC3E}">
        <p14:creationId xmlns:p14="http://schemas.microsoft.com/office/powerpoint/2010/main" val="119505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a:solidFill>
                  <a:schemeClr val="tx1"/>
                </a:solidFill>
              </a:rPr>
              <a:t>ALTE Helsinki</a:t>
            </a:r>
            <a:endParaRPr lang="en-US" altLang="en-US" dirty="0">
              <a:solidFill>
                <a:schemeClr val="tx1"/>
              </a:solidFill>
            </a:endParaRPr>
          </a:p>
        </p:txBody>
      </p:sp>
      <p:sp>
        <p:nvSpPr>
          <p:cNvPr id="5" name="Content Placeholder 1"/>
          <p:cNvSpPr>
            <a:spLocks noGrp="1"/>
          </p:cNvSpPr>
          <p:nvPr>
            <p:ph idx="1"/>
          </p:nvPr>
        </p:nvSpPr>
        <p:spPr>
          <a:xfrm>
            <a:off x="685800" y="1830288"/>
            <a:ext cx="7772400" cy="4191000"/>
          </a:xfrm>
        </p:spPr>
        <p:txBody>
          <a:bodyPr/>
          <a:lstStyle/>
          <a:p>
            <a:pPr>
              <a:buFontTx/>
              <a:buChar char="-"/>
            </a:pPr>
            <a:r>
              <a:rPr lang="en-GB" dirty="0"/>
              <a:t>Lextutor.ca    </a:t>
            </a:r>
            <a:r>
              <a:rPr lang="en-GB" dirty="0" err="1"/>
              <a:t>VocabProfile</a:t>
            </a:r>
            <a:r>
              <a:rPr lang="en-GB" dirty="0"/>
              <a:t> (and French tools)</a:t>
            </a:r>
          </a:p>
          <a:p>
            <a:pPr>
              <a:buFontTx/>
              <a:buChar char="-"/>
            </a:pPr>
            <a:endParaRPr lang="en-GB" dirty="0"/>
          </a:p>
          <a:p>
            <a:pPr>
              <a:buFontTx/>
              <a:buChar char="-"/>
            </a:pPr>
            <a:r>
              <a:rPr lang="en-GB" dirty="0" err="1"/>
              <a:t>Cohmetrix</a:t>
            </a:r>
            <a:r>
              <a:rPr lang="en-GB" dirty="0"/>
              <a:t> (if possible)</a:t>
            </a:r>
          </a:p>
          <a:p>
            <a:pPr>
              <a:buFontTx/>
              <a:buChar char="-"/>
            </a:pPr>
            <a:endParaRPr lang="en-GB" dirty="0"/>
          </a:p>
          <a:p>
            <a:pPr>
              <a:buFontTx/>
              <a:buChar char="-"/>
            </a:pPr>
            <a:r>
              <a:rPr lang="en-GB" b="1" dirty="0"/>
              <a:t>Text Inspector</a:t>
            </a:r>
          </a:p>
          <a:p>
            <a:pPr marL="0" indent="0">
              <a:buNone/>
            </a:pPr>
            <a:r>
              <a:rPr lang="en-GB" dirty="0"/>
              <a:t>(English, with plans for other languages)</a:t>
            </a:r>
          </a:p>
        </p:txBody>
      </p:sp>
    </p:spTree>
    <p:extLst>
      <p:ext uri="{BB962C8B-B14F-4D97-AF65-F5344CB8AC3E}">
        <p14:creationId xmlns:p14="http://schemas.microsoft.com/office/powerpoint/2010/main" val="2591491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2800" dirty="0"/>
              <a:t> </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pic>
        <p:nvPicPr>
          <p:cNvPr id="10" name="Picture 9"/>
          <p:cNvPicPr/>
          <p:nvPr/>
        </p:nvPicPr>
        <p:blipFill>
          <a:blip r:embed="rId2" cstate="print"/>
          <a:srcRect t="11612"/>
          <a:stretch>
            <a:fillRect/>
          </a:stretch>
        </p:blipFill>
        <p:spPr bwMode="auto">
          <a:xfrm>
            <a:off x="-186017" y="254429"/>
            <a:ext cx="9363634" cy="6041103"/>
          </a:xfrm>
          <a:prstGeom prst="rect">
            <a:avLst/>
          </a:prstGeom>
          <a:noFill/>
          <a:ln w="9525">
            <a:noFill/>
            <a:miter lim="800000"/>
            <a:headEnd/>
            <a:tailEnd/>
          </a:ln>
        </p:spPr>
      </p:pic>
    </p:spTree>
    <p:extLst>
      <p:ext uri="{BB962C8B-B14F-4D97-AF65-F5344CB8AC3E}">
        <p14:creationId xmlns:p14="http://schemas.microsoft.com/office/powerpoint/2010/main" val="2416197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br>
              <a:rPr lang="en-GB" altLang="en-US" sz="2800" b="1" dirty="0">
                <a:solidFill>
                  <a:schemeClr val="tx1"/>
                </a:solidFill>
              </a:rPr>
            </a:br>
            <a:br>
              <a:rPr lang="en-GB" altLang="en-US" sz="2800" b="1" dirty="0">
                <a:solidFill>
                  <a:schemeClr val="tx1"/>
                </a:solidFill>
              </a:rPr>
            </a:br>
            <a:r>
              <a:rPr lang="en-GB" altLang="en-US" dirty="0"/>
              <a:t> </a:t>
            </a:r>
            <a:br>
              <a:rPr lang="en-GB" altLang="en-US" dirty="0"/>
            </a:br>
            <a:br>
              <a:rPr lang="en-GB" altLang="en-US" dirty="0"/>
            </a:br>
            <a:br>
              <a:rPr lang="en-GB" altLang="en-US" dirty="0"/>
            </a:br>
            <a:br>
              <a:rPr lang="en-GB" altLang="en-US" dirty="0"/>
            </a:br>
            <a:br>
              <a:rPr lang="en-GB" altLang="en-US" dirty="0"/>
            </a:br>
            <a:br>
              <a:rPr lang="en-GB" altLang="en-US" dirty="0"/>
            </a:br>
            <a:br>
              <a:rPr lang="en-GB" altLang="en-US" dirty="0"/>
            </a:br>
            <a:br>
              <a:rPr lang="en-GB" altLang="en-US" sz="6000" dirty="0"/>
            </a:br>
            <a:br>
              <a:rPr lang="en-GB" altLang="en-US" dirty="0"/>
            </a:br>
            <a:r>
              <a:rPr lang="en-GB" sz="2800" dirty="0"/>
              <a:t> </a:t>
            </a:r>
            <a:br>
              <a:rPr lang="en-GB" altLang="en-US" sz="2800" i="1" dirty="0">
                <a:solidFill>
                  <a:schemeClr val="tx1"/>
                </a:solidFill>
              </a:rPr>
            </a:br>
            <a:br>
              <a:rPr lang="en-GB" altLang="en-US" sz="2800" i="1" dirty="0">
                <a:solidFill>
                  <a:schemeClr val="tx1"/>
                </a:solidFill>
              </a:rPr>
            </a:br>
            <a:endParaRPr lang="en-GB" altLang="en-US" sz="2800" i="1" dirty="0">
              <a:solidFill>
                <a:schemeClr val="tx1"/>
              </a:solidFill>
            </a:endParaRPr>
          </a:p>
        </p:txBody>
      </p:sp>
      <p:pic>
        <p:nvPicPr>
          <p:cNvPr id="4" name="Picture 3" descr="Eltons-2017-FINALIST-Web-Banners-BLUE_Digital Innovation.jpg"/>
          <p:cNvPicPr/>
          <p:nvPr/>
        </p:nvPicPr>
        <p:blipFill>
          <a:blip r:embed="rId2" cstate="print"/>
          <a:stretch>
            <a:fillRect/>
          </a:stretch>
        </p:blipFill>
        <p:spPr>
          <a:xfrm>
            <a:off x="2915816" y="1988840"/>
            <a:ext cx="3329811" cy="3861048"/>
          </a:xfrm>
          <a:prstGeom prst="rect">
            <a:avLst/>
          </a:prstGeom>
        </p:spPr>
      </p:pic>
      <p:pic>
        <p:nvPicPr>
          <p:cNvPr id="5" name="Picture 4"/>
          <p:cNvPicPr/>
          <p:nvPr/>
        </p:nvPicPr>
        <p:blipFill>
          <a:blip r:embed="rId3" cstate="print"/>
          <a:stretch>
            <a:fillRect/>
          </a:stretch>
        </p:blipFill>
        <p:spPr>
          <a:xfrm>
            <a:off x="1763688" y="548680"/>
            <a:ext cx="5838936" cy="1131469"/>
          </a:xfrm>
          <a:prstGeom prst="rect">
            <a:avLst/>
          </a:prstGeom>
        </p:spPr>
      </p:pic>
    </p:spTree>
    <p:extLst>
      <p:ext uri="{BB962C8B-B14F-4D97-AF65-F5344CB8AC3E}">
        <p14:creationId xmlns:p14="http://schemas.microsoft.com/office/powerpoint/2010/main" val="9813231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3.2.24"/>
  <p:tag name="PPTVERSION" val="15"/>
  <p:tag name="TPOS" val="2"/>
</p:tagLst>
</file>

<file path=ppt/theme/theme1.xml><?xml version="1.0" encoding="utf-8"?>
<a:theme xmlns:a="http://schemas.openxmlformats.org/drawingml/2006/main" name="Ricepaper">
  <a:themeElements>
    <a:clrScheme name="Ricepaper 2">
      <a:dk1>
        <a:srgbClr val="00264C"/>
      </a:dk1>
      <a:lt1>
        <a:srgbClr val="FFFFE9"/>
      </a:lt1>
      <a:dk2>
        <a:srgbClr val="333333"/>
      </a:dk2>
      <a:lt2>
        <a:srgbClr val="333333"/>
      </a:lt2>
      <a:accent1>
        <a:srgbClr val="78C0B2"/>
      </a:accent1>
      <a:accent2>
        <a:srgbClr val="262D4C"/>
      </a:accent2>
      <a:accent3>
        <a:srgbClr val="FFFFF2"/>
      </a:accent3>
      <a:accent4>
        <a:srgbClr val="001F40"/>
      </a:accent4>
      <a:accent5>
        <a:srgbClr val="BEDCD5"/>
      </a:accent5>
      <a:accent6>
        <a:srgbClr val="212844"/>
      </a:accent6>
      <a:hlink>
        <a:srgbClr val="598BBD"/>
      </a:hlink>
      <a:folHlink>
        <a:srgbClr val="4D4D4D"/>
      </a:folHlink>
    </a:clrScheme>
    <a:fontScheme name="Ricepaper">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Ricepaper 1">
        <a:dk1>
          <a:srgbClr val="9D9475"/>
        </a:dk1>
        <a:lt1>
          <a:srgbClr val="333333"/>
        </a:lt1>
        <a:dk2>
          <a:srgbClr val="333300"/>
        </a:dk2>
        <a:lt2>
          <a:srgbClr val="333333"/>
        </a:lt2>
        <a:accent1>
          <a:srgbClr val="B3C39F"/>
        </a:accent1>
        <a:accent2>
          <a:srgbClr val="DCD9CE"/>
        </a:accent2>
        <a:accent3>
          <a:srgbClr val="ADADAA"/>
        </a:accent3>
        <a:accent4>
          <a:srgbClr val="2A2A2A"/>
        </a:accent4>
        <a:accent5>
          <a:srgbClr val="D6DECD"/>
        </a:accent5>
        <a:accent6>
          <a:srgbClr val="C7C4BA"/>
        </a:accent6>
        <a:hlink>
          <a:srgbClr val="CC9900"/>
        </a:hlink>
        <a:folHlink>
          <a:srgbClr val="ADA68B"/>
        </a:folHlink>
      </a:clrScheme>
      <a:clrMap bg1="dk2" tx1="lt1" bg2="dk1" tx2="lt2" accent1="accent1" accent2="accent2" accent3="accent3" accent4="accent4" accent5="accent5" accent6="accent6" hlink="hlink" folHlink="folHlink"/>
    </a:extraClrScheme>
    <a:extraClrScheme>
      <a:clrScheme name="Ricepaper 2">
        <a:dk1>
          <a:srgbClr val="00264C"/>
        </a:dk1>
        <a:lt1>
          <a:srgbClr val="FFFFE9"/>
        </a:lt1>
        <a:dk2>
          <a:srgbClr val="333333"/>
        </a:dk2>
        <a:lt2>
          <a:srgbClr val="333333"/>
        </a:lt2>
        <a:accent1>
          <a:srgbClr val="78C0B2"/>
        </a:accent1>
        <a:accent2>
          <a:srgbClr val="262D4C"/>
        </a:accent2>
        <a:accent3>
          <a:srgbClr val="FFFFF2"/>
        </a:accent3>
        <a:accent4>
          <a:srgbClr val="001F40"/>
        </a:accent4>
        <a:accent5>
          <a:srgbClr val="BEDCD5"/>
        </a:accent5>
        <a:accent6>
          <a:srgbClr val="212844"/>
        </a:accent6>
        <a:hlink>
          <a:srgbClr val="598BBD"/>
        </a:hlink>
        <a:folHlink>
          <a:srgbClr val="4D4D4D"/>
        </a:folHlink>
      </a:clrScheme>
      <a:clrMap bg1="lt1" tx1="dk1" bg2="lt2" tx2="dk2" accent1="accent1" accent2="accent2" accent3="accent3" accent4="accent4" accent5="accent5" accent6="accent6" hlink="hlink" folHlink="folHlink"/>
    </a:extraClrScheme>
    <a:extraClrScheme>
      <a:clrScheme name="Ricepaper 3">
        <a:dk1>
          <a:srgbClr val="000000"/>
        </a:dk1>
        <a:lt1>
          <a:srgbClr val="F8F8F8"/>
        </a:lt1>
        <a:dk2>
          <a:srgbClr val="333333"/>
        </a:dk2>
        <a:lt2>
          <a:srgbClr val="5F5F5F"/>
        </a:lt2>
        <a:accent1>
          <a:srgbClr val="DDDDDD"/>
        </a:accent1>
        <a:accent2>
          <a:srgbClr val="808080"/>
        </a:accent2>
        <a:accent3>
          <a:srgbClr val="FBFBFB"/>
        </a:accent3>
        <a:accent4>
          <a:srgbClr val="000000"/>
        </a:accent4>
        <a:accent5>
          <a:srgbClr val="EBEBEB"/>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Ricepaper 4">
        <a:dk1>
          <a:srgbClr val="00264C"/>
        </a:dk1>
        <a:lt1>
          <a:srgbClr val="FFFFFF"/>
        </a:lt1>
        <a:dk2>
          <a:srgbClr val="333333"/>
        </a:dk2>
        <a:lt2>
          <a:srgbClr val="2E697E"/>
        </a:lt2>
        <a:accent1>
          <a:srgbClr val="BAC8AA"/>
        </a:accent1>
        <a:accent2>
          <a:srgbClr val="6E9883"/>
        </a:accent2>
        <a:accent3>
          <a:srgbClr val="FFFFFF"/>
        </a:accent3>
        <a:accent4>
          <a:srgbClr val="001F40"/>
        </a:accent4>
        <a:accent5>
          <a:srgbClr val="D9E0D2"/>
        </a:accent5>
        <a:accent6>
          <a:srgbClr val="638976"/>
        </a:accent6>
        <a:hlink>
          <a:srgbClr val="CC9900"/>
        </a:hlink>
        <a:folHlink>
          <a:srgbClr val="7DAECF"/>
        </a:folHlink>
      </a:clrScheme>
      <a:clrMap bg1="lt1" tx1="dk1" bg2="lt2" tx2="dk2" accent1="accent1" accent2="accent2" accent3="accent3" accent4="accent4" accent5="accent5" accent6="accent6" hlink="hlink" folHlink="folHlink"/>
    </a:extraClrScheme>
    <a:extraClrScheme>
      <a:clrScheme name="Ricepaper 5">
        <a:dk1>
          <a:srgbClr val="20374E"/>
        </a:dk1>
        <a:lt1>
          <a:srgbClr val="DCE4D2"/>
        </a:lt1>
        <a:dk2>
          <a:srgbClr val="333333"/>
        </a:dk2>
        <a:lt2>
          <a:srgbClr val="524C46"/>
        </a:lt2>
        <a:accent1>
          <a:srgbClr val="C9C491"/>
        </a:accent1>
        <a:accent2>
          <a:srgbClr val="8A776A"/>
        </a:accent2>
        <a:accent3>
          <a:srgbClr val="EBEFE5"/>
        </a:accent3>
        <a:accent4>
          <a:srgbClr val="1A2D41"/>
        </a:accent4>
        <a:accent5>
          <a:srgbClr val="E1DEC7"/>
        </a:accent5>
        <a:accent6>
          <a:srgbClr val="7D6B5F"/>
        </a:accent6>
        <a:hlink>
          <a:srgbClr val="67895F"/>
        </a:hlink>
        <a:folHlink>
          <a:srgbClr val="4D4D4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Designs\Ricepaper.pot</Template>
  <TotalTime>4</TotalTime>
  <Words>667</Words>
  <Application>Microsoft Office PowerPoint</Application>
  <PresentationFormat>Presentazione su schermo (4:3)</PresentationFormat>
  <Paragraphs>206</Paragraphs>
  <Slides>36</Slides>
  <Notes>12</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36</vt:i4>
      </vt:variant>
    </vt:vector>
  </HeadingPairs>
  <TitlesOfParts>
    <vt:vector size="45" baseType="lpstr">
      <vt:lpstr>Microsoft JhengHei</vt:lpstr>
      <vt:lpstr>73239a59</vt:lpstr>
      <vt:lpstr>Arial</vt:lpstr>
      <vt:lpstr>Calibri</vt:lpstr>
      <vt:lpstr>Lucida Sans Unicode</vt:lpstr>
      <vt:lpstr>Tahoma</vt:lpstr>
      <vt:lpstr>Times New Roman</vt:lpstr>
      <vt:lpstr>Wingdings</vt:lpstr>
      <vt:lpstr>Ricepaper</vt:lpstr>
      <vt:lpstr>             Online text analysis tools for test development and validation: Text Inspector      Stephen Bax Professor of Modern Languages and Linguistics  stephen.bax@open.ac.uk  </vt:lpstr>
      <vt:lpstr>Background: teaching since 1981</vt:lpstr>
      <vt:lpstr>My research interests</vt:lpstr>
      <vt:lpstr>Background</vt:lpstr>
      <vt:lpstr>Sources of validity evidence</vt:lpstr>
      <vt:lpstr>Context validity in reading</vt:lpstr>
      <vt:lpstr>ALTE Helsinki</vt:lpstr>
      <vt:lpstr>               </vt:lpstr>
      <vt:lpstr>               </vt:lpstr>
      <vt:lpstr>Workshop materials</vt:lpstr>
      <vt:lpstr>Websites for the workshop</vt:lpstr>
      <vt:lpstr>Larger aim: Level Lexical Profile</vt:lpstr>
      <vt:lpstr>Key criteria</vt:lpstr>
      <vt:lpstr>Level Lexical Profiles Project</vt:lpstr>
      <vt:lpstr>               </vt:lpstr>
      <vt:lpstr>Validation: Discourse and text analysis</vt:lpstr>
      <vt:lpstr>               </vt:lpstr>
      <vt:lpstr>               </vt:lpstr>
      <vt:lpstr>               </vt:lpstr>
      <vt:lpstr>               </vt:lpstr>
      <vt:lpstr>Presentazione standard di PowerPoint</vt:lpstr>
      <vt:lpstr>               </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How can you use it?</vt:lpstr>
      <vt:lpstr>Summary: Text Inspector is</vt:lpstr>
      <vt:lpstr>Summary: the value of automated tools</vt:lpstr>
      <vt:lpstr>But…</vt:lpstr>
      <vt:lpstr>Thank you</vt:lpstr>
      <vt:lpstr>Some reading</vt:lpstr>
      <vt:lpstr>D levels</vt:lpstr>
    </vt:vector>
  </TitlesOfParts>
  <Company>CCCUC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normalisation</dc:title>
  <dc:creator>Computing Services</dc:creator>
  <cp:lastModifiedBy>VR-49</cp:lastModifiedBy>
  <cp:revision>863</cp:revision>
  <dcterms:created xsi:type="dcterms:W3CDTF">2006-01-26T11:24:49Z</dcterms:created>
  <dcterms:modified xsi:type="dcterms:W3CDTF">2017-05-04T09:04:18Z</dcterms:modified>
</cp:coreProperties>
</file>